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4" r:id="rId2"/>
    <p:sldId id="407" r:id="rId3"/>
    <p:sldId id="403" r:id="rId4"/>
    <p:sldId id="351" r:id="rId5"/>
    <p:sldId id="312" r:id="rId6"/>
    <p:sldId id="324" r:id="rId7"/>
    <p:sldId id="382" r:id="rId8"/>
    <p:sldId id="326" r:id="rId9"/>
    <p:sldId id="327" r:id="rId10"/>
    <p:sldId id="330" r:id="rId11"/>
    <p:sldId id="408" r:id="rId12"/>
    <p:sldId id="260" r:id="rId13"/>
    <p:sldId id="334" r:id="rId14"/>
    <p:sldId id="409" r:id="rId15"/>
    <p:sldId id="410" r:id="rId16"/>
    <p:sldId id="340" r:id="rId17"/>
    <p:sldId id="267" r:id="rId18"/>
    <p:sldId id="402"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Fröjd" initials="MF" lastIdx="1" clrIdx="0">
    <p:extLst>
      <p:ext uri="{19B8F6BF-5375-455C-9EA6-DF929625EA0E}">
        <p15:presenceInfo xmlns:p15="http://schemas.microsoft.com/office/powerpoint/2012/main" userId="S::Monica.Frojd@naturvetarna.se::e42f7a14-27d3-4e00-a960-9ac398973e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D4EA"/>
    <a:srgbClr val="A2B9D2"/>
    <a:srgbClr val="93AFD1"/>
    <a:srgbClr val="3B85B7"/>
    <a:srgbClr val="92B2E6"/>
    <a:srgbClr val="689FF8"/>
    <a:srgbClr val="0086D0"/>
    <a:srgbClr val="0071B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C1E7E-B777-444D-81FD-E401369B63D6}" v="52" dt="2024-03-11T14:33:57.54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7110" autoAdjust="0"/>
  </p:normalViewPr>
  <p:slideViewPr>
    <p:cSldViewPr snapToGrid="0">
      <p:cViewPr>
        <p:scale>
          <a:sx n="110" d="100"/>
          <a:sy n="110" d="100"/>
        </p:scale>
        <p:origin x="3814" y="514"/>
      </p:cViewPr>
      <p:guideLst/>
    </p:cSldViewPr>
  </p:slideViewPr>
  <p:outlineViewPr>
    <p:cViewPr>
      <p:scale>
        <a:sx n="33" d="100"/>
        <a:sy n="33" d="100"/>
      </p:scale>
      <p:origin x="0" y="-28056"/>
    </p:cViewPr>
  </p:outlineViewPr>
  <p:notesTextViewPr>
    <p:cViewPr>
      <p:scale>
        <a:sx n="1" d="1"/>
        <a:sy n="1" d="1"/>
      </p:scale>
      <p:origin x="0" y="0"/>
    </p:cViewPr>
  </p:notesTextViewPr>
  <p:notesViewPr>
    <p:cSldViewPr snapToGrid="0">
      <p:cViewPr varScale="1">
        <p:scale>
          <a:sx n="105" d="100"/>
          <a:sy n="105" d="100"/>
        </p:scale>
        <p:origin x="6364" y="9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17T01:33:08.321" idx="1">
    <p:pos x="10" y="10"/>
    <p:text>Film skickas ut med inbjudan https://www.youtube.com/watch?v=Y4cIbehTmfY&amp;list=PLEIRHW0U5qepgkARKP48T7dQZ2Sm6TkJI&amp;index=1&amp;t=4s</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0BEFD-C2F6-4216-B34A-E3E924417344}"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sv-SE"/>
        </a:p>
      </dgm:t>
    </dgm:pt>
    <dgm:pt modelId="{4491694C-A647-4B00-A60B-5892566EAFBE}">
      <dgm:prSet phldrT="[Text]"/>
      <dgm:spPr/>
      <dgm:t>
        <a:bodyPr/>
        <a:lstStyle/>
        <a:p>
          <a:r>
            <a:rPr lang="sv-SE" i="1" dirty="0"/>
            <a:t>Arbetsgivarens ansvar för att förebygga ohälsa och olycksfall</a:t>
          </a:r>
          <a:endParaRPr lang="sv-SE" dirty="0"/>
        </a:p>
      </dgm:t>
    </dgm:pt>
    <dgm:pt modelId="{F29B663B-3842-47F0-AF80-BC7050709034}" type="parTrans" cxnId="{9E125DA6-F56A-49E9-88E2-E4A289232020}">
      <dgm:prSet/>
      <dgm:spPr/>
      <dgm:t>
        <a:bodyPr/>
        <a:lstStyle/>
        <a:p>
          <a:endParaRPr lang="sv-SE"/>
        </a:p>
      </dgm:t>
    </dgm:pt>
    <dgm:pt modelId="{6B884B8D-39B1-44AD-8530-F68F9FB378CC}" type="sibTrans" cxnId="{9E125DA6-F56A-49E9-88E2-E4A289232020}">
      <dgm:prSet/>
      <dgm:spPr/>
      <dgm:t>
        <a:bodyPr/>
        <a:lstStyle/>
        <a:p>
          <a:endParaRPr lang="sv-SE"/>
        </a:p>
      </dgm:t>
    </dgm:pt>
    <dgm:pt modelId="{C0CC42FF-26C5-4F15-905B-627B6D7C3EC1}">
      <dgm:prSet phldrT="[Text]"/>
      <dgm:spPr/>
      <dgm:t>
        <a:bodyPr/>
        <a:lstStyle/>
        <a:p>
          <a:r>
            <a:rPr lang="sv-SE" i="1" dirty="0"/>
            <a:t>Vad säger föreskrifterna från Arbetsmiljöverket? </a:t>
          </a:r>
          <a:endParaRPr lang="sv-SE" dirty="0"/>
        </a:p>
      </dgm:t>
    </dgm:pt>
    <dgm:pt modelId="{2A7CDF93-D44B-4CAC-AA10-8907180D461F}" type="parTrans" cxnId="{8F0CEE31-CBAB-4D76-B8BF-DEAD51FF83C3}">
      <dgm:prSet/>
      <dgm:spPr/>
      <dgm:t>
        <a:bodyPr/>
        <a:lstStyle/>
        <a:p>
          <a:endParaRPr lang="sv-SE"/>
        </a:p>
      </dgm:t>
    </dgm:pt>
    <dgm:pt modelId="{371535C1-3FA0-4188-A9B1-9B09A1AA1C9A}" type="sibTrans" cxnId="{8F0CEE31-CBAB-4D76-B8BF-DEAD51FF83C3}">
      <dgm:prSet/>
      <dgm:spPr/>
      <dgm:t>
        <a:bodyPr/>
        <a:lstStyle/>
        <a:p>
          <a:endParaRPr lang="sv-SE"/>
        </a:p>
      </dgm:t>
    </dgm:pt>
    <dgm:pt modelId="{654ABD99-CC53-4042-8699-B98BEA642030}">
      <dgm:prSet phldrT="[Text]"/>
      <dgm:spPr/>
      <dgm:t>
        <a:bodyPr/>
        <a:lstStyle/>
        <a:p>
          <a:r>
            <a:rPr lang="sv-SE" i="1" dirty="0"/>
            <a:t>Vilka blir konsekvenserna av brister i arbetsmiljöansvaret?  </a:t>
          </a:r>
        </a:p>
      </dgm:t>
    </dgm:pt>
    <dgm:pt modelId="{FD5238DC-6EA6-4BD3-BCDF-AB26D4C528FD}" type="parTrans" cxnId="{1E0E0158-48AA-4DA3-8928-4C73CDE8CC70}">
      <dgm:prSet/>
      <dgm:spPr/>
      <dgm:t>
        <a:bodyPr/>
        <a:lstStyle/>
        <a:p>
          <a:endParaRPr lang="sv-SE"/>
        </a:p>
      </dgm:t>
    </dgm:pt>
    <dgm:pt modelId="{5E405EC4-5673-423A-97A5-2823E55CB284}" type="sibTrans" cxnId="{1E0E0158-48AA-4DA3-8928-4C73CDE8CC70}">
      <dgm:prSet/>
      <dgm:spPr/>
      <dgm:t>
        <a:bodyPr/>
        <a:lstStyle/>
        <a:p>
          <a:endParaRPr lang="sv-SE"/>
        </a:p>
      </dgm:t>
    </dgm:pt>
    <dgm:pt modelId="{EA9EDB7D-1805-4BAB-AD2B-40236D0EB6A7}">
      <dgm:prSet phldrT="[Text]"/>
      <dgm:spPr/>
      <dgm:t>
        <a:bodyPr/>
        <a:lstStyle/>
        <a:p>
          <a:r>
            <a:rPr lang="sv-SE" i="1" dirty="0"/>
            <a:t>Medarbetarnas ansvar för arbetsmiljön</a:t>
          </a:r>
        </a:p>
      </dgm:t>
    </dgm:pt>
    <dgm:pt modelId="{ACE1A4F7-3EB0-4CCC-A9AF-833C53CE87BF}" type="parTrans" cxnId="{16B77A4C-9712-4F4D-A23B-C359636DA865}">
      <dgm:prSet/>
      <dgm:spPr/>
      <dgm:t>
        <a:bodyPr/>
        <a:lstStyle/>
        <a:p>
          <a:endParaRPr lang="sv-SE"/>
        </a:p>
      </dgm:t>
    </dgm:pt>
    <dgm:pt modelId="{B7693C31-3465-4CE5-ABF7-E0DF2B6A8B38}" type="sibTrans" cxnId="{16B77A4C-9712-4F4D-A23B-C359636DA865}">
      <dgm:prSet/>
      <dgm:spPr/>
      <dgm:t>
        <a:bodyPr/>
        <a:lstStyle/>
        <a:p>
          <a:endParaRPr lang="sv-SE"/>
        </a:p>
      </dgm:t>
    </dgm:pt>
    <dgm:pt modelId="{FC7A4B54-367E-4477-8B9D-B473B570A37A}" type="pres">
      <dgm:prSet presAssocID="{1FB0BEFD-C2F6-4216-B34A-E3E924417344}" presName="Name0" presStyleCnt="0">
        <dgm:presLayoutVars>
          <dgm:chMax val="7"/>
          <dgm:chPref val="7"/>
          <dgm:dir/>
        </dgm:presLayoutVars>
      </dgm:prSet>
      <dgm:spPr/>
    </dgm:pt>
    <dgm:pt modelId="{D22AF6AE-B13E-44BB-ADA8-121EA4AE9AC1}" type="pres">
      <dgm:prSet presAssocID="{1FB0BEFD-C2F6-4216-B34A-E3E924417344}" presName="Name1" presStyleCnt="0"/>
      <dgm:spPr/>
    </dgm:pt>
    <dgm:pt modelId="{793DE3A2-5615-4F7E-B36D-8542E982C2D6}" type="pres">
      <dgm:prSet presAssocID="{1FB0BEFD-C2F6-4216-B34A-E3E924417344}" presName="cycle" presStyleCnt="0"/>
      <dgm:spPr/>
    </dgm:pt>
    <dgm:pt modelId="{1E7092E4-B8B4-495F-AD53-266E87864642}" type="pres">
      <dgm:prSet presAssocID="{1FB0BEFD-C2F6-4216-B34A-E3E924417344}" presName="srcNode" presStyleLbl="node1" presStyleIdx="0" presStyleCnt="4"/>
      <dgm:spPr/>
    </dgm:pt>
    <dgm:pt modelId="{647703FE-D3DF-4F6E-A906-25360D52DC40}" type="pres">
      <dgm:prSet presAssocID="{1FB0BEFD-C2F6-4216-B34A-E3E924417344}" presName="conn" presStyleLbl="parChTrans1D2" presStyleIdx="0" presStyleCnt="1"/>
      <dgm:spPr/>
    </dgm:pt>
    <dgm:pt modelId="{4239FC88-1C58-4500-BB67-B0E377C31761}" type="pres">
      <dgm:prSet presAssocID="{1FB0BEFD-C2F6-4216-B34A-E3E924417344}" presName="extraNode" presStyleLbl="node1" presStyleIdx="0" presStyleCnt="4"/>
      <dgm:spPr/>
    </dgm:pt>
    <dgm:pt modelId="{22585990-20CE-4EF1-9C5B-2D744B96461B}" type="pres">
      <dgm:prSet presAssocID="{1FB0BEFD-C2F6-4216-B34A-E3E924417344}" presName="dstNode" presStyleLbl="node1" presStyleIdx="0" presStyleCnt="4"/>
      <dgm:spPr/>
    </dgm:pt>
    <dgm:pt modelId="{823A543C-8DE1-4A01-A9CC-3E83852A1A1C}" type="pres">
      <dgm:prSet presAssocID="{4491694C-A647-4B00-A60B-5892566EAFBE}" presName="text_1" presStyleLbl="node1" presStyleIdx="0" presStyleCnt="4">
        <dgm:presLayoutVars>
          <dgm:bulletEnabled val="1"/>
        </dgm:presLayoutVars>
      </dgm:prSet>
      <dgm:spPr/>
    </dgm:pt>
    <dgm:pt modelId="{A809C4C9-23E1-4681-B882-5C236A5A7E51}" type="pres">
      <dgm:prSet presAssocID="{4491694C-A647-4B00-A60B-5892566EAFBE}" presName="accent_1" presStyleCnt="0"/>
      <dgm:spPr/>
    </dgm:pt>
    <dgm:pt modelId="{5368C91F-7D5D-423C-9F6E-09B1E86307A3}" type="pres">
      <dgm:prSet presAssocID="{4491694C-A647-4B00-A60B-5892566EAFBE}" presName="accentRepeatNode" presStyleLbl="solidFgAcc1" presStyleIdx="0" presStyleCnt="4" custLinFactNeighborX="-12714"/>
      <dgm:spPr>
        <a:solidFill>
          <a:schemeClr val="accent2"/>
        </a:solidFill>
      </dgm:spPr>
    </dgm:pt>
    <dgm:pt modelId="{5D69EB52-54FE-4AEF-B779-435ED9864A5D}" type="pres">
      <dgm:prSet presAssocID="{C0CC42FF-26C5-4F15-905B-627B6D7C3EC1}" presName="text_2" presStyleLbl="node1" presStyleIdx="1" presStyleCnt="4">
        <dgm:presLayoutVars>
          <dgm:bulletEnabled val="1"/>
        </dgm:presLayoutVars>
      </dgm:prSet>
      <dgm:spPr/>
    </dgm:pt>
    <dgm:pt modelId="{EC0436F8-E700-40CB-8E53-16F59482B277}" type="pres">
      <dgm:prSet presAssocID="{C0CC42FF-26C5-4F15-905B-627B6D7C3EC1}" presName="accent_2" presStyleCnt="0"/>
      <dgm:spPr/>
    </dgm:pt>
    <dgm:pt modelId="{1BC46900-6AF4-4AB3-838F-4E6D44837811}" type="pres">
      <dgm:prSet presAssocID="{C0CC42FF-26C5-4F15-905B-627B6D7C3EC1}" presName="accentRepeatNode" presStyleLbl="solidFgAcc1" presStyleIdx="1" presStyleCnt="4"/>
      <dgm:spPr>
        <a:solidFill>
          <a:srgbClr val="3B85B7"/>
        </a:solidFill>
      </dgm:spPr>
    </dgm:pt>
    <dgm:pt modelId="{23C5C9CE-CA9B-44B2-B698-418B671F7EC1}" type="pres">
      <dgm:prSet presAssocID="{654ABD99-CC53-4042-8699-B98BEA642030}" presName="text_3" presStyleLbl="node1" presStyleIdx="2" presStyleCnt="4">
        <dgm:presLayoutVars>
          <dgm:bulletEnabled val="1"/>
        </dgm:presLayoutVars>
      </dgm:prSet>
      <dgm:spPr/>
    </dgm:pt>
    <dgm:pt modelId="{369C0227-1791-4E86-8C44-E1E03D6099FB}" type="pres">
      <dgm:prSet presAssocID="{654ABD99-CC53-4042-8699-B98BEA642030}" presName="accent_3" presStyleCnt="0"/>
      <dgm:spPr/>
    </dgm:pt>
    <dgm:pt modelId="{80C7ED1C-C78A-4E97-BE83-22BCD65A4E0B}" type="pres">
      <dgm:prSet presAssocID="{654ABD99-CC53-4042-8699-B98BEA642030}" presName="accentRepeatNode" presStyleLbl="solidFgAcc1" presStyleIdx="2" presStyleCnt="4"/>
      <dgm:spPr>
        <a:solidFill>
          <a:srgbClr val="93AFD1"/>
        </a:solidFill>
      </dgm:spPr>
    </dgm:pt>
    <dgm:pt modelId="{79C059FF-02C3-4078-AE36-AE75D7E9AA1B}" type="pres">
      <dgm:prSet presAssocID="{EA9EDB7D-1805-4BAB-AD2B-40236D0EB6A7}" presName="text_4" presStyleLbl="node1" presStyleIdx="3" presStyleCnt="4">
        <dgm:presLayoutVars>
          <dgm:bulletEnabled val="1"/>
        </dgm:presLayoutVars>
      </dgm:prSet>
      <dgm:spPr/>
    </dgm:pt>
    <dgm:pt modelId="{952EB406-5823-4B27-A309-3D50E656F677}" type="pres">
      <dgm:prSet presAssocID="{EA9EDB7D-1805-4BAB-AD2B-40236D0EB6A7}" presName="accent_4" presStyleCnt="0"/>
      <dgm:spPr/>
    </dgm:pt>
    <dgm:pt modelId="{6B903910-186D-470B-98B6-E463817A40B4}" type="pres">
      <dgm:prSet presAssocID="{EA9EDB7D-1805-4BAB-AD2B-40236D0EB6A7}" presName="accentRepeatNode" presStyleLbl="solidFgAcc1" presStyleIdx="3" presStyleCnt="4"/>
      <dgm:spPr>
        <a:solidFill>
          <a:srgbClr val="B4D4EA"/>
        </a:solidFill>
      </dgm:spPr>
    </dgm:pt>
  </dgm:ptLst>
  <dgm:cxnLst>
    <dgm:cxn modelId="{5E068B0E-564E-42D2-A70A-314D9B39D1A8}" type="presOf" srcId="{C0CC42FF-26C5-4F15-905B-627B6D7C3EC1}" destId="{5D69EB52-54FE-4AEF-B779-435ED9864A5D}" srcOrd="0" destOrd="0" presId="urn:microsoft.com/office/officeart/2008/layout/VerticalCurvedList"/>
    <dgm:cxn modelId="{8F0CEE31-CBAB-4D76-B8BF-DEAD51FF83C3}" srcId="{1FB0BEFD-C2F6-4216-B34A-E3E924417344}" destId="{C0CC42FF-26C5-4F15-905B-627B6D7C3EC1}" srcOrd="1" destOrd="0" parTransId="{2A7CDF93-D44B-4CAC-AA10-8907180D461F}" sibTransId="{371535C1-3FA0-4188-A9B1-9B09A1AA1C9A}"/>
    <dgm:cxn modelId="{185BA734-C472-4454-9284-4BEDABD8F841}" type="presOf" srcId="{4491694C-A647-4B00-A60B-5892566EAFBE}" destId="{823A543C-8DE1-4A01-A9CC-3E83852A1A1C}" srcOrd="0" destOrd="0" presId="urn:microsoft.com/office/officeart/2008/layout/VerticalCurvedList"/>
    <dgm:cxn modelId="{16B77A4C-9712-4F4D-A23B-C359636DA865}" srcId="{1FB0BEFD-C2F6-4216-B34A-E3E924417344}" destId="{EA9EDB7D-1805-4BAB-AD2B-40236D0EB6A7}" srcOrd="3" destOrd="0" parTransId="{ACE1A4F7-3EB0-4CCC-A9AF-833C53CE87BF}" sibTransId="{B7693C31-3465-4CE5-ABF7-E0DF2B6A8B38}"/>
    <dgm:cxn modelId="{1E0E0158-48AA-4DA3-8928-4C73CDE8CC70}" srcId="{1FB0BEFD-C2F6-4216-B34A-E3E924417344}" destId="{654ABD99-CC53-4042-8699-B98BEA642030}" srcOrd="2" destOrd="0" parTransId="{FD5238DC-6EA6-4BD3-BCDF-AB26D4C528FD}" sibTransId="{5E405EC4-5673-423A-97A5-2823E55CB284}"/>
    <dgm:cxn modelId="{E52E2D7A-E78F-49CB-9720-9905A5A67A5F}" type="presOf" srcId="{1FB0BEFD-C2F6-4216-B34A-E3E924417344}" destId="{FC7A4B54-367E-4477-8B9D-B473B570A37A}" srcOrd="0" destOrd="0" presId="urn:microsoft.com/office/officeart/2008/layout/VerticalCurvedList"/>
    <dgm:cxn modelId="{9E125DA6-F56A-49E9-88E2-E4A289232020}" srcId="{1FB0BEFD-C2F6-4216-B34A-E3E924417344}" destId="{4491694C-A647-4B00-A60B-5892566EAFBE}" srcOrd="0" destOrd="0" parTransId="{F29B663B-3842-47F0-AF80-BC7050709034}" sibTransId="{6B884B8D-39B1-44AD-8530-F68F9FB378CC}"/>
    <dgm:cxn modelId="{00E8C9A6-E32E-4059-9DE1-53D8F2B2433F}" type="presOf" srcId="{654ABD99-CC53-4042-8699-B98BEA642030}" destId="{23C5C9CE-CA9B-44B2-B698-418B671F7EC1}" srcOrd="0" destOrd="0" presId="urn:microsoft.com/office/officeart/2008/layout/VerticalCurvedList"/>
    <dgm:cxn modelId="{02BDE1C8-96C9-4287-A3AB-9A339B2E337E}" type="presOf" srcId="{6B884B8D-39B1-44AD-8530-F68F9FB378CC}" destId="{647703FE-D3DF-4F6E-A906-25360D52DC40}" srcOrd="0" destOrd="0" presId="urn:microsoft.com/office/officeart/2008/layout/VerticalCurvedList"/>
    <dgm:cxn modelId="{24A98DE8-C87D-4F30-BE61-8805D4299D41}" type="presOf" srcId="{EA9EDB7D-1805-4BAB-AD2B-40236D0EB6A7}" destId="{79C059FF-02C3-4078-AE36-AE75D7E9AA1B}" srcOrd="0" destOrd="0" presId="urn:microsoft.com/office/officeart/2008/layout/VerticalCurvedList"/>
    <dgm:cxn modelId="{381B7F66-5D9E-48DF-A5A0-DE4F271C69EE}" type="presParOf" srcId="{FC7A4B54-367E-4477-8B9D-B473B570A37A}" destId="{D22AF6AE-B13E-44BB-ADA8-121EA4AE9AC1}" srcOrd="0" destOrd="0" presId="urn:microsoft.com/office/officeart/2008/layout/VerticalCurvedList"/>
    <dgm:cxn modelId="{3067B4E4-08AF-4FD8-BE17-63CF3C405B80}" type="presParOf" srcId="{D22AF6AE-B13E-44BB-ADA8-121EA4AE9AC1}" destId="{793DE3A2-5615-4F7E-B36D-8542E982C2D6}" srcOrd="0" destOrd="0" presId="urn:microsoft.com/office/officeart/2008/layout/VerticalCurvedList"/>
    <dgm:cxn modelId="{31F971F5-02A3-44F1-9133-A34CAED91C7E}" type="presParOf" srcId="{793DE3A2-5615-4F7E-B36D-8542E982C2D6}" destId="{1E7092E4-B8B4-495F-AD53-266E87864642}" srcOrd="0" destOrd="0" presId="urn:microsoft.com/office/officeart/2008/layout/VerticalCurvedList"/>
    <dgm:cxn modelId="{D4F4E9BF-48CD-4CE5-8428-76AAC2C3ABFF}" type="presParOf" srcId="{793DE3A2-5615-4F7E-B36D-8542E982C2D6}" destId="{647703FE-D3DF-4F6E-A906-25360D52DC40}" srcOrd="1" destOrd="0" presId="urn:microsoft.com/office/officeart/2008/layout/VerticalCurvedList"/>
    <dgm:cxn modelId="{DFC93012-0B54-409A-8540-B5F08CDE6BB0}" type="presParOf" srcId="{793DE3A2-5615-4F7E-B36D-8542E982C2D6}" destId="{4239FC88-1C58-4500-BB67-B0E377C31761}" srcOrd="2" destOrd="0" presId="urn:microsoft.com/office/officeart/2008/layout/VerticalCurvedList"/>
    <dgm:cxn modelId="{AE39EC28-16FF-4221-95D8-D11C23C84888}" type="presParOf" srcId="{793DE3A2-5615-4F7E-B36D-8542E982C2D6}" destId="{22585990-20CE-4EF1-9C5B-2D744B96461B}" srcOrd="3" destOrd="0" presId="urn:microsoft.com/office/officeart/2008/layout/VerticalCurvedList"/>
    <dgm:cxn modelId="{87B28791-E575-4043-83EB-E5D4EBB8AC83}" type="presParOf" srcId="{D22AF6AE-B13E-44BB-ADA8-121EA4AE9AC1}" destId="{823A543C-8DE1-4A01-A9CC-3E83852A1A1C}" srcOrd="1" destOrd="0" presId="urn:microsoft.com/office/officeart/2008/layout/VerticalCurvedList"/>
    <dgm:cxn modelId="{E7608306-5622-4D33-AE32-9AF5FAE6E61D}" type="presParOf" srcId="{D22AF6AE-B13E-44BB-ADA8-121EA4AE9AC1}" destId="{A809C4C9-23E1-4681-B882-5C236A5A7E51}" srcOrd="2" destOrd="0" presId="urn:microsoft.com/office/officeart/2008/layout/VerticalCurvedList"/>
    <dgm:cxn modelId="{3AAAA6F1-98F3-486D-A93B-2585B6F8946A}" type="presParOf" srcId="{A809C4C9-23E1-4681-B882-5C236A5A7E51}" destId="{5368C91F-7D5D-423C-9F6E-09B1E86307A3}" srcOrd="0" destOrd="0" presId="urn:microsoft.com/office/officeart/2008/layout/VerticalCurvedList"/>
    <dgm:cxn modelId="{B6414963-6EBE-4A54-9B43-725614607F24}" type="presParOf" srcId="{D22AF6AE-B13E-44BB-ADA8-121EA4AE9AC1}" destId="{5D69EB52-54FE-4AEF-B779-435ED9864A5D}" srcOrd="3" destOrd="0" presId="urn:microsoft.com/office/officeart/2008/layout/VerticalCurvedList"/>
    <dgm:cxn modelId="{F8292AF3-48D0-4564-B626-1400A97B7BAF}" type="presParOf" srcId="{D22AF6AE-B13E-44BB-ADA8-121EA4AE9AC1}" destId="{EC0436F8-E700-40CB-8E53-16F59482B277}" srcOrd="4" destOrd="0" presId="urn:microsoft.com/office/officeart/2008/layout/VerticalCurvedList"/>
    <dgm:cxn modelId="{181AA75E-8040-4B6B-BEDC-7C1E89BE0114}" type="presParOf" srcId="{EC0436F8-E700-40CB-8E53-16F59482B277}" destId="{1BC46900-6AF4-4AB3-838F-4E6D44837811}" srcOrd="0" destOrd="0" presId="urn:microsoft.com/office/officeart/2008/layout/VerticalCurvedList"/>
    <dgm:cxn modelId="{3F05D83E-AB87-44D8-9015-6866FE3C0128}" type="presParOf" srcId="{D22AF6AE-B13E-44BB-ADA8-121EA4AE9AC1}" destId="{23C5C9CE-CA9B-44B2-B698-418B671F7EC1}" srcOrd="5" destOrd="0" presId="urn:microsoft.com/office/officeart/2008/layout/VerticalCurvedList"/>
    <dgm:cxn modelId="{479A9896-6A26-43C7-A1F4-DCA4A01DE2D3}" type="presParOf" srcId="{D22AF6AE-B13E-44BB-ADA8-121EA4AE9AC1}" destId="{369C0227-1791-4E86-8C44-E1E03D6099FB}" srcOrd="6" destOrd="0" presId="urn:microsoft.com/office/officeart/2008/layout/VerticalCurvedList"/>
    <dgm:cxn modelId="{56F6BF28-2B0F-4B81-B435-B2D0551B52B7}" type="presParOf" srcId="{369C0227-1791-4E86-8C44-E1E03D6099FB}" destId="{80C7ED1C-C78A-4E97-BE83-22BCD65A4E0B}" srcOrd="0" destOrd="0" presId="urn:microsoft.com/office/officeart/2008/layout/VerticalCurvedList"/>
    <dgm:cxn modelId="{501EF468-9086-45DA-A893-F6A3583C71B5}" type="presParOf" srcId="{D22AF6AE-B13E-44BB-ADA8-121EA4AE9AC1}" destId="{79C059FF-02C3-4078-AE36-AE75D7E9AA1B}" srcOrd="7" destOrd="0" presId="urn:microsoft.com/office/officeart/2008/layout/VerticalCurvedList"/>
    <dgm:cxn modelId="{9684F6EE-1129-496F-8594-8FF217E84E32}" type="presParOf" srcId="{D22AF6AE-B13E-44BB-ADA8-121EA4AE9AC1}" destId="{952EB406-5823-4B27-A309-3D50E656F677}" srcOrd="8" destOrd="0" presId="urn:microsoft.com/office/officeart/2008/layout/VerticalCurvedList"/>
    <dgm:cxn modelId="{9EE89EC3-C853-4E27-959E-4396CCC9F5BC}" type="presParOf" srcId="{952EB406-5823-4B27-A309-3D50E656F677}" destId="{6B903910-186D-470B-98B6-E463817A40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703FE-D3DF-4F6E-A906-25360D52DC40}">
      <dsp:nvSpPr>
        <dsp:cNvPr id="0" name=""/>
        <dsp:cNvSpPr/>
      </dsp:nvSpPr>
      <dsp:spPr>
        <a:xfrm>
          <a:off x="-4115325" y="-631585"/>
          <a:ext cx="4903786" cy="4903786"/>
        </a:xfrm>
        <a:prstGeom prst="blockArc">
          <a:avLst>
            <a:gd name="adj1" fmla="val 18900000"/>
            <a:gd name="adj2" fmla="val 2700000"/>
            <a:gd name="adj3" fmla="val 440"/>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3A543C-8DE1-4A01-A9CC-3E83852A1A1C}">
      <dsp:nvSpPr>
        <dsp:cNvPr id="0" name=""/>
        <dsp:cNvSpPr/>
      </dsp:nvSpPr>
      <dsp:spPr>
        <a:xfrm>
          <a:off x="413130" y="279890"/>
          <a:ext cx="7182546" cy="560072"/>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57" tIns="48260" rIns="48260" bIns="48260" numCol="1" spcCol="1270" anchor="ctr" anchorCtr="0">
          <a:noAutofit/>
        </a:bodyPr>
        <a:lstStyle/>
        <a:p>
          <a:pPr marL="0" lvl="0" indent="0" algn="l" defTabSz="844550">
            <a:lnSpc>
              <a:spcPct val="90000"/>
            </a:lnSpc>
            <a:spcBef>
              <a:spcPct val="0"/>
            </a:spcBef>
            <a:spcAft>
              <a:spcPct val="35000"/>
            </a:spcAft>
            <a:buNone/>
          </a:pPr>
          <a:r>
            <a:rPr lang="sv-SE" sz="1900" i="1" kern="1200" dirty="0"/>
            <a:t>Arbetsgivarens ansvar för att förebygga ohälsa och olycksfall</a:t>
          </a:r>
          <a:endParaRPr lang="sv-SE" sz="1900" kern="1200" dirty="0"/>
        </a:p>
      </dsp:txBody>
      <dsp:txXfrm>
        <a:off x="413130" y="279890"/>
        <a:ext cx="7182546" cy="560072"/>
      </dsp:txXfrm>
    </dsp:sp>
    <dsp:sp modelId="{5368C91F-7D5D-423C-9F6E-09B1E86307A3}">
      <dsp:nvSpPr>
        <dsp:cNvPr id="0" name=""/>
        <dsp:cNvSpPr/>
      </dsp:nvSpPr>
      <dsp:spPr>
        <a:xfrm>
          <a:off x="0" y="209881"/>
          <a:ext cx="700090" cy="700090"/>
        </a:xfrm>
        <a:prstGeom prst="ellipse">
          <a:avLst/>
        </a:prstGeom>
        <a:solidFill>
          <a:schemeClr val="accent2"/>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69EB52-54FE-4AEF-B779-435ED9864A5D}">
      <dsp:nvSpPr>
        <dsp:cNvPr id="0" name=""/>
        <dsp:cNvSpPr/>
      </dsp:nvSpPr>
      <dsp:spPr>
        <a:xfrm>
          <a:off x="734232" y="1120144"/>
          <a:ext cx="6861443" cy="560072"/>
        </a:xfrm>
        <a:prstGeom prst="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57" tIns="48260" rIns="48260" bIns="48260" numCol="1" spcCol="1270" anchor="ctr" anchorCtr="0">
          <a:noAutofit/>
        </a:bodyPr>
        <a:lstStyle/>
        <a:p>
          <a:pPr marL="0" lvl="0" indent="0" algn="l" defTabSz="844550">
            <a:lnSpc>
              <a:spcPct val="90000"/>
            </a:lnSpc>
            <a:spcBef>
              <a:spcPct val="0"/>
            </a:spcBef>
            <a:spcAft>
              <a:spcPct val="35000"/>
            </a:spcAft>
            <a:buNone/>
          </a:pPr>
          <a:r>
            <a:rPr lang="sv-SE" sz="1900" i="1" kern="1200" dirty="0"/>
            <a:t>Vad säger föreskrifterna från Arbetsmiljöverket? </a:t>
          </a:r>
          <a:endParaRPr lang="sv-SE" sz="1900" kern="1200" dirty="0"/>
        </a:p>
      </dsp:txBody>
      <dsp:txXfrm>
        <a:off x="734232" y="1120144"/>
        <a:ext cx="6861443" cy="560072"/>
      </dsp:txXfrm>
    </dsp:sp>
    <dsp:sp modelId="{1BC46900-6AF4-4AB3-838F-4E6D44837811}">
      <dsp:nvSpPr>
        <dsp:cNvPr id="0" name=""/>
        <dsp:cNvSpPr/>
      </dsp:nvSpPr>
      <dsp:spPr>
        <a:xfrm>
          <a:off x="384187" y="1050135"/>
          <a:ext cx="700090" cy="700090"/>
        </a:xfrm>
        <a:prstGeom prst="ellipse">
          <a:avLst/>
        </a:prstGeom>
        <a:solidFill>
          <a:srgbClr val="3B85B7"/>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23C5C9CE-CA9B-44B2-B698-418B671F7EC1}">
      <dsp:nvSpPr>
        <dsp:cNvPr id="0" name=""/>
        <dsp:cNvSpPr/>
      </dsp:nvSpPr>
      <dsp:spPr>
        <a:xfrm>
          <a:off x="734232" y="1960398"/>
          <a:ext cx="6861443" cy="560072"/>
        </a:xfrm>
        <a:prstGeom prst="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57" tIns="48260" rIns="48260" bIns="48260" numCol="1" spcCol="1270" anchor="ctr" anchorCtr="0">
          <a:noAutofit/>
        </a:bodyPr>
        <a:lstStyle/>
        <a:p>
          <a:pPr marL="0" lvl="0" indent="0" algn="l" defTabSz="844550">
            <a:lnSpc>
              <a:spcPct val="90000"/>
            </a:lnSpc>
            <a:spcBef>
              <a:spcPct val="0"/>
            </a:spcBef>
            <a:spcAft>
              <a:spcPct val="35000"/>
            </a:spcAft>
            <a:buNone/>
          </a:pPr>
          <a:r>
            <a:rPr lang="sv-SE" sz="1900" i="1" kern="1200" dirty="0"/>
            <a:t>Vilka blir konsekvenserna av brister i arbetsmiljöansvaret?  </a:t>
          </a:r>
        </a:p>
      </dsp:txBody>
      <dsp:txXfrm>
        <a:off x="734232" y="1960398"/>
        <a:ext cx="6861443" cy="560072"/>
      </dsp:txXfrm>
    </dsp:sp>
    <dsp:sp modelId="{80C7ED1C-C78A-4E97-BE83-22BCD65A4E0B}">
      <dsp:nvSpPr>
        <dsp:cNvPr id="0" name=""/>
        <dsp:cNvSpPr/>
      </dsp:nvSpPr>
      <dsp:spPr>
        <a:xfrm>
          <a:off x="384187" y="1890389"/>
          <a:ext cx="700090" cy="700090"/>
        </a:xfrm>
        <a:prstGeom prst="ellipse">
          <a:avLst/>
        </a:prstGeom>
        <a:solidFill>
          <a:srgbClr val="93AFD1"/>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79C059FF-02C3-4078-AE36-AE75D7E9AA1B}">
      <dsp:nvSpPr>
        <dsp:cNvPr id="0" name=""/>
        <dsp:cNvSpPr/>
      </dsp:nvSpPr>
      <dsp:spPr>
        <a:xfrm>
          <a:off x="413130" y="2800652"/>
          <a:ext cx="7182546" cy="560072"/>
        </a:xfrm>
        <a:prstGeom prst="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57" tIns="48260" rIns="48260" bIns="48260" numCol="1" spcCol="1270" anchor="ctr" anchorCtr="0">
          <a:noAutofit/>
        </a:bodyPr>
        <a:lstStyle/>
        <a:p>
          <a:pPr marL="0" lvl="0" indent="0" algn="l" defTabSz="844550">
            <a:lnSpc>
              <a:spcPct val="90000"/>
            </a:lnSpc>
            <a:spcBef>
              <a:spcPct val="0"/>
            </a:spcBef>
            <a:spcAft>
              <a:spcPct val="35000"/>
            </a:spcAft>
            <a:buNone/>
          </a:pPr>
          <a:r>
            <a:rPr lang="sv-SE" sz="1900" i="1" kern="1200" dirty="0"/>
            <a:t>Medarbetarnas ansvar för arbetsmiljön</a:t>
          </a:r>
        </a:p>
      </dsp:txBody>
      <dsp:txXfrm>
        <a:off x="413130" y="2800652"/>
        <a:ext cx="7182546" cy="560072"/>
      </dsp:txXfrm>
    </dsp:sp>
    <dsp:sp modelId="{6B903910-186D-470B-98B6-E463817A40B4}">
      <dsp:nvSpPr>
        <dsp:cNvPr id="0" name=""/>
        <dsp:cNvSpPr/>
      </dsp:nvSpPr>
      <dsp:spPr>
        <a:xfrm>
          <a:off x="63085" y="2730643"/>
          <a:ext cx="700090" cy="700090"/>
        </a:xfrm>
        <a:prstGeom prst="ellipse">
          <a:avLst/>
        </a:prstGeom>
        <a:solidFill>
          <a:srgbClr val="B4D4EA"/>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CF4C8-4860-45BD-9817-CF5421CCA50A}" type="datetimeFigureOut">
              <a:rPr lang="sv-SE" smtClean="0"/>
              <a:t>2024-03-14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B134B-A623-4219-8095-92B76BD6C3C4}" type="slidenum">
              <a:rPr lang="sv-SE" smtClean="0"/>
              <a:t>‹#›</a:t>
            </a:fld>
            <a:endParaRPr lang="sv-SE"/>
          </a:p>
        </p:txBody>
      </p:sp>
    </p:spTree>
    <p:extLst>
      <p:ext uri="{BB962C8B-B14F-4D97-AF65-F5344CB8AC3E}">
        <p14:creationId xmlns:p14="http://schemas.microsoft.com/office/powerpoint/2010/main" val="1985000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Denna bild ligger på under tiden som deltagarna loggar in och testar ljud och bild. </a:t>
            </a:r>
          </a:p>
          <a:p>
            <a:r>
              <a:rPr lang="sv-SE"/>
              <a:t>Ingen presentatör/föreläsare i bild.</a:t>
            </a:r>
          </a:p>
          <a:p>
            <a:r>
              <a:rPr lang="sv-SE"/>
              <a:t>Denna bild ska endast visa att deltagarna hamnat på rätt seminarium. </a:t>
            </a:r>
          </a:p>
          <a:p>
            <a:r>
              <a:rPr lang="sv-SE"/>
              <a:t>Fyll i seminariets namn här.</a:t>
            </a:r>
          </a:p>
        </p:txBody>
      </p:sp>
      <p:sp>
        <p:nvSpPr>
          <p:cNvPr id="4" name="Platshållare för bildnummer 3"/>
          <p:cNvSpPr>
            <a:spLocks noGrp="1"/>
          </p:cNvSpPr>
          <p:nvPr>
            <p:ph type="sldNum" sz="quarter" idx="5"/>
          </p:nvPr>
        </p:nvSpPr>
        <p:spPr/>
        <p:txBody>
          <a:bodyPr/>
          <a:lstStyle/>
          <a:p>
            <a:fld id="{7DE3F3A6-1029-462E-9DE6-7B1D9D007B2A}" type="slidenum">
              <a:rPr lang="sv-SE" smtClean="0"/>
              <a:t>1</a:t>
            </a:fld>
            <a:endParaRPr lang="sv-SE"/>
          </a:p>
        </p:txBody>
      </p:sp>
    </p:spTree>
    <p:extLst>
      <p:ext uri="{BB962C8B-B14F-4D97-AF65-F5344CB8AC3E}">
        <p14:creationId xmlns:p14="http://schemas.microsoft.com/office/powerpoint/2010/main" val="865225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1" dirty="0"/>
              <a:t>Föreskrifter om organisatorisk och social arbetsmiljö</a:t>
            </a:r>
            <a:endParaRPr lang="sv-SE" dirty="0"/>
          </a:p>
          <a:p>
            <a:r>
              <a:rPr lang="sv-SE" dirty="0"/>
              <a:t>Nya föreskrifter för att.. </a:t>
            </a:r>
            <a:endParaRPr lang="sv-SE" dirty="0">
              <a:cs typeface="Calibri"/>
            </a:endParaRPr>
          </a:p>
          <a:p>
            <a:r>
              <a:rPr lang="sv-SE" dirty="0"/>
              <a:t>• Minska den arbetsrelaterade ohälsan </a:t>
            </a:r>
            <a:endParaRPr lang="sv-SE" dirty="0">
              <a:cs typeface="Calibri"/>
            </a:endParaRPr>
          </a:p>
          <a:p>
            <a:r>
              <a:rPr lang="sv-SE" dirty="0"/>
              <a:t>• Ge stöd till arbetsgivare och arbetstagare kring detta….</a:t>
            </a:r>
            <a:endParaRPr lang="sv-SE" dirty="0">
              <a:cs typeface="Calibri"/>
            </a:endParaRPr>
          </a:p>
          <a:p>
            <a:r>
              <a:rPr lang="sv-SE" b="1" dirty="0"/>
              <a:t>Hörnstenarna i OSA är:</a:t>
            </a:r>
            <a:endParaRPr lang="sv-SE" dirty="0"/>
          </a:p>
          <a:p>
            <a:r>
              <a:rPr lang="sv-SE" dirty="0"/>
              <a:t>SAM, Kunskap, Mål, Arbetsbelastning, Arbetstider &amp; kränkande särbehandling. </a:t>
            </a:r>
            <a:endParaRPr lang="sv-SE" dirty="0">
              <a:cs typeface="Calibri"/>
            </a:endParaRPr>
          </a:p>
          <a:p>
            <a:r>
              <a:rPr lang="sv-SE" dirty="0"/>
              <a:t> </a:t>
            </a:r>
            <a:endParaRPr lang="sv-SE" dirty="0">
              <a:cs typeface="Calibri"/>
            </a:endParaRPr>
          </a:p>
          <a:p>
            <a:r>
              <a:rPr lang="sv-SE" dirty="0"/>
              <a:t>Arbetet med den organisatoriska och sociala arbetsmiljön ska vara en del av det </a:t>
            </a:r>
            <a:r>
              <a:rPr lang="sv-SE" b="1" dirty="0"/>
              <a:t>systematiska arbetsmiljöarbetet (5 §)</a:t>
            </a:r>
            <a:endParaRPr lang="sv-SE" dirty="0"/>
          </a:p>
          <a:p>
            <a:r>
              <a:rPr lang="sv-SE" b="1" dirty="0"/>
              <a:t> </a:t>
            </a:r>
            <a:endParaRPr lang="sv-SE" dirty="0"/>
          </a:p>
          <a:p>
            <a:r>
              <a:rPr lang="sv-SE" b="1" dirty="0"/>
              <a:t>Kunskaper </a:t>
            </a:r>
            <a:endParaRPr lang="sv-SE" dirty="0"/>
          </a:p>
          <a:p>
            <a:pPr lvl="0"/>
            <a:r>
              <a:rPr lang="sv-SE" dirty="0"/>
              <a:t>Arbetsgivaren ska se till att chefer och arbetsledare har tillräckligt med kunskaper när det gäller att förebygga och hantera ohälsosam arbetsbelastning och kränkande särbehandling.</a:t>
            </a:r>
            <a:endParaRPr lang="sv-SE" dirty="0">
              <a:cs typeface="Calibri"/>
            </a:endParaRPr>
          </a:p>
          <a:p>
            <a:pPr lvl="0"/>
            <a:r>
              <a:rPr lang="sv-SE" dirty="0"/>
              <a:t>Arbetsmiljöverket kräver att det på arbetsplatsen finns tillräckliga kunskaper för att arbeta med detta…</a:t>
            </a:r>
            <a:endParaRPr lang="sv-SE" dirty="0">
              <a:cs typeface="Calibri"/>
            </a:endParaRPr>
          </a:p>
          <a:p>
            <a:pPr lvl="0"/>
            <a:r>
              <a:rPr lang="sv-SE" dirty="0"/>
              <a:t>Chefer och arbetsledare måste också få förutsättningar att omsätta dessa kunskaper i praktiken. Det handlar då om att de har tillräckliga befogenheter, rimlig arbetsbelastning och stöd i sina roller.</a:t>
            </a:r>
            <a:endParaRPr lang="sv-SE" dirty="0">
              <a:cs typeface="Calibri"/>
            </a:endParaRPr>
          </a:p>
          <a:p>
            <a:r>
              <a:rPr lang="sv-SE" b="1" dirty="0"/>
              <a:t> </a:t>
            </a:r>
            <a:endParaRPr lang="sv-SE" dirty="0"/>
          </a:p>
          <a:p>
            <a:r>
              <a:rPr lang="sv-SE" b="1" dirty="0"/>
              <a:t>AG ska ha skriftliga mål för OSA</a:t>
            </a:r>
            <a:r>
              <a:rPr lang="sv-SE" dirty="0"/>
              <a:t> – där syftet förstås är att främja hälsan och motverka ohälsa</a:t>
            </a:r>
            <a:endParaRPr lang="sv-SE" dirty="0">
              <a:cs typeface="Calibri"/>
            </a:endParaRPr>
          </a:p>
          <a:p>
            <a:r>
              <a:rPr lang="sv-SE" b="1" dirty="0"/>
              <a:t>Målen kan handla om att</a:t>
            </a:r>
            <a:r>
              <a:rPr lang="sv-SE" dirty="0"/>
              <a:t>:</a:t>
            </a:r>
            <a:endParaRPr lang="sv-SE" dirty="0">
              <a:cs typeface="Calibri"/>
            </a:endParaRPr>
          </a:p>
          <a:p>
            <a:r>
              <a:rPr lang="sv-SE" dirty="0"/>
              <a:t> förbättra kommunikation, lärande, ledarskap, samarbete… men det ska finnas mål kring arbetsrelaterade ohälsan</a:t>
            </a:r>
            <a:endParaRPr lang="sv-SE" dirty="0">
              <a:cs typeface="Calibri"/>
            </a:endParaRPr>
          </a:p>
          <a:p>
            <a:r>
              <a:rPr lang="sv-SE" b="1" dirty="0"/>
              <a:t> </a:t>
            </a:r>
            <a:endParaRPr lang="sv-SE" dirty="0"/>
          </a:p>
          <a:p>
            <a:r>
              <a:rPr lang="sv-SE" b="1" dirty="0"/>
              <a:t>Tre områden </a:t>
            </a:r>
            <a:endParaRPr lang="sv-SE" dirty="0"/>
          </a:p>
          <a:p>
            <a:r>
              <a:rPr lang="sv-SE" b="1" dirty="0"/>
              <a:t>• Arbetsbelastning</a:t>
            </a:r>
            <a:r>
              <a:rPr lang="sv-SE" dirty="0"/>
              <a:t> – förebygga ohälsosamma arbetsbelastning genom att ha en balans mellan krav och resurser – att resurserna ska anpassas till kraven i arbetet. </a:t>
            </a:r>
            <a:endParaRPr lang="sv-SE" dirty="0">
              <a:cs typeface="Calibri"/>
            </a:endParaRPr>
          </a:p>
          <a:p>
            <a:r>
              <a:rPr lang="sv-SE" b="1" dirty="0"/>
              <a:t>• Arbetstid</a:t>
            </a:r>
            <a:r>
              <a:rPr lang="sv-SE" dirty="0"/>
              <a:t> – forskning visar på att jobbar man mer än 40 timmar i v. så är det skadligt för hälsan. Återhämtning och sömn är viktigt faktorer </a:t>
            </a:r>
            <a:endParaRPr lang="sv-SE" dirty="0">
              <a:cs typeface="Calibri"/>
            </a:endParaRPr>
          </a:p>
          <a:p>
            <a:r>
              <a:rPr lang="sv-SE" dirty="0"/>
              <a:t>Och att de påverkas av: </a:t>
            </a:r>
            <a:endParaRPr lang="sv-SE" dirty="0">
              <a:cs typeface="Calibri"/>
            </a:endParaRPr>
          </a:p>
          <a:p>
            <a:r>
              <a:rPr lang="sv-SE" dirty="0"/>
              <a:t>• hur länge man arbetar </a:t>
            </a:r>
            <a:endParaRPr lang="sv-SE" dirty="0">
              <a:cs typeface="Calibri"/>
            </a:endParaRPr>
          </a:p>
          <a:p>
            <a:r>
              <a:rPr lang="sv-SE" dirty="0"/>
              <a:t>• vilken tid på dygnet </a:t>
            </a:r>
            <a:endParaRPr lang="sv-SE" dirty="0">
              <a:cs typeface="Calibri"/>
            </a:endParaRPr>
          </a:p>
          <a:p>
            <a:r>
              <a:rPr lang="sv-SE" dirty="0"/>
              <a:t>• ledighet mellan arbetspassen</a:t>
            </a:r>
            <a:endParaRPr lang="sv-SE" dirty="0">
              <a:cs typeface="Calibri"/>
            </a:endParaRPr>
          </a:p>
          <a:p>
            <a:r>
              <a:rPr lang="sv-SE" dirty="0"/>
              <a:t>– AG ska säkerställa att återhämtningstiden är tillräcklig och förenlig m ATL &amp; genomföra risk &amp; </a:t>
            </a:r>
            <a:r>
              <a:rPr lang="sv-SE" dirty="0" err="1"/>
              <a:t>kons.analys</a:t>
            </a:r>
            <a:r>
              <a:rPr lang="sv-SE" dirty="0"/>
              <a:t> av arbetstidsförläggningen i syfta att id riskfaktor de risker som kan påverka hälsan för att minska ohälsa. </a:t>
            </a:r>
            <a:endParaRPr lang="sv-SE" dirty="0">
              <a:cs typeface="Calibri"/>
            </a:endParaRPr>
          </a:p>
          <a:p>
            <a:r>
              <a:rPr lang="sv-SE" b="1" dirty="0"/>
              <a:t>• Kränkande särbehandling </a:t>
            </a:r>
            <a:r>
              <a:rPr lang="sv-SE" dirty="0"/>
              <a:t>– i </a:t>
            </a:r>
            <a:r>
              <a:rPr lang="sv-SE" dirty="0" err="1"/>
              <a:t>AFSen</a:t>
            </a:r>
            <a:r>
              <a:rPr lang="sv-SE" dirty="0"/>
              <a:t> är man tydlig med att: </a:t>
            </a:r>
            <a:endParaRPr lang="sv-SE" dirty="0">
              <a:cs typeface="Calibri"/>
            </a:endParaRPr>
          </a:p>
          <a:p>
            <a:pPr lvl="0"/>
            <a:r>
              <a:rPr lang="sv-SE" dirty="0"/>
              <a:t>AG ska klargöra att kränkande särbehandling är oacceptabelt</a:t>
            </a:r>
            <a:endParaRPr lang="sv-SE" dirty="0">
              <a:cs typeface="Calibri"/>
            </a:endParaRPr>
          </a:p>
          <a:p>
            <a:pPr lvl="0"/>
            <a:r>
              <a:rPr lang="sv-SE" dirty="0"/>
              <a:t>AG ska vidta åtgärder för att motverka - kränkande särbehandling</a:t>
            </a:r>
            <a:endParaRPr lang="sv-SE" dirty="0">
              <a:cs typeface="Calibri"/>
            </a:endParaRPr>
          </a:p>
          <a:p>
            <a:pPr lvl="0"/>
            <a:r>
              <a:rPr lang="sv-SE" dirty="0"/>
              <a:t>Här är det även viktigt att skapa rutiner hur kränkande särbehandling ska behandlas om det skulle uppkomma</a:t>
            </a:r>
            <a:endParaRPr lang="sv-SE" dirty="0">
              <a:cs typeface="Calibri"/>
            </a:endParaRPr>
          </a:p>
          <a:p>
            <a:r>
              <a:rPr lang="sv-SE" b="1" dirty="0"/>
              <a:t> </a:t>
            </a:r>
            <a:endParaRPr lang="sv-SE" dirty="0"/>
          </a:p>
          <a:p>
            <a:r>
              <a:rPr lang="sv-SE" b="1" dirty="0"/>
              <a:t>Tänk på att</a:t>
            </a:r>
            <a:r>
              <a:rPr lang="sv-SE" dirty="0"/>
              <a:t>: kränkningar inte bara påverkar den enskilde. Alla på arbetsplatsen påverkas. </a:t>
            </a:r>
            <a:endParaRPr lang="sv-SE" dirty="0">
              <a:cs typeface="Calibri"/>
            </a:endParaRPr>
          </a:p>
        </p:txBody>
      </p:sp>
      <p:sp>
        <p:nvSpPr>
          <p:cNvPr id="4" name="Platshållare för bildnummer 3"/>
          <p:cNvSpPr>
            <a:spLocks noGrp="1"/>
          </p:cNvSpPr>
          <p:nvPr>
            <p:ph type="sldNum" sz="quarter" idx="10"/>
          </p:nvPr>
        </p:nvSpPr>
        <p:spPr/>
        <p:txBody>
          <a:bodyPr/>
          <a:lstStyle/>
          <a:p>
            <a:fld id="{CEBCC947-9ED7-4F72-A9BD-3127A9D1415F}" type="slidenum">
              <a:rPr lang="sv-SE" smtClean="0"/>
              <a:t>10</a:t>
            </a:fld>
            <a:endParaRPr lang="sv-SE"/>
          </a:p>
        </p:txBody>
      </p:sp>
    </p:spTree>
    <p:extLst>
      <p:ext uri="{BB962C8B-B14F-4D97-AF65-F5344CB8AC3E}">
        <p14:creationId xmlns:p14="http://schemas.microsoft.com/office/powerpoint/2010/main" val="415213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1" dirty="0"/>
              <a:t>Kränkande särbehandling </a:t>
            </a:r>
            <a:r>
              <a:rPr lang="sv-SE" dirty="0"/>
              <a:t>– i </a:t>
            </a:r>
            <a:r>
              <a:rPr lang="sv-SE" dirty="0" err="1"/>
              <a:t>AFSen</a:t>
            </a:r>
            <a:r>
              <a:rPr lang="sv-SE" dirty="0"/>
              <a:t> är man tydlig med att: </a:t>
            </a:r>
          </a:p>
          <a:p>
            <a:pPr lvl="0"/>
            <a:r>
              <a:rPr lang="sv-SE" dirty="0"/>
              <a:t>AG ska klargöra att kränkande särbehandling är oacceptabelt</a:t>
            </a:r>
          </a:p>
          <a:p>
            <a:pPr lvl="0"/>
            <a:r>
              <a:rPr lang="sv-SE" dirty="0"/>
              <a:t>AG ska vidta åtgärder för att motverka - kränkande särbehandling</a:t>
            </a:r>
          </a:p>
          <a:p>
            <a:pPr lvl="0"/>
            <a:r>
              <a:rPr lang="sv-SE" dirty="0"/>
              <a:t>Här är det även viktigt att skapa rutiner hur kränkande särbehandling ska behandlas om det skulle uppkomma</a:t>
            </a:r>
          </a:p>
          <a:p>
            <a:r>
              <a:rPr lang="sv-SE" b="1" dirty="0"/>
              <a:t> </a:t>
            </a:r>
            <a:endParaRPr lang="sv-SE" dirty="0"/>
          </a:p>
          <a:p>
            <a:r>
              <a:rPr lang="sv-SE" b="1" dirty="0"/>
              <a:t>Tänk på att</a:t>
            </a:r>
            <a:r>
              <a:rPr lang="sv-SE" dirty="0"/>
              <a:t>: kränkningar inte bara påverkar den enskilde. Alla på arbetsplatsen påverkas. </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Exempel på kränkande särbehandling</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Förtal </a:t>
            </a:r>
          </a:p>
          <a:p>
            <a:r>
              <a:rPr lang="sv-SE" sz="1200" kern="1200" dirty="0">
                <a:solidFill>
                  <a:schemeClr val="tx1"/>
                </a:solidFill>
                <a:effectLst/>
                <a:latin typeface="+mn-lt"/>
                <a:ea typeface="+mn-ea"/>
                <a:cs typeface="+mn-cs"/>
              </a:rPr>
              <a:t>Undanhållande av information </a:t>
            </a:r>
          </a:p>
          <a:p>
            <a:r>
              <a:rPr lang="sv-SE" sz="1200" kern="1200" dirty="0">
                <a:solidFill>
                  <a:schemeClr val="tx1"/>
                </a:solidFill>
                <a:effectLst/>
                <a:latin typeface="+mn-lt"/>
                <a:ea typeface="+mn-ea"/>
                <a:cs typeface="+mn-cs"/>
              </a:rPr>
              <a:t>Förolämpningar eller negativt bemötande </a:t>
            </a:r>
          </a:p>
          <a:p>
            <a:r>
              <a:rPr lang="sv-SE" sz="1200" kern="1200" dirty="0">
                <a:solidFill>
                  <a:schemeClr val="tx1"/>
                </a:solidFill>
                <a:effectLst/>
                <a:latin typeface="+mn-lt"/>
                <a:ea typeface="+mn-ea"/>
                <a:cs typeface="+mn-cs"/>
              </a:rPr>
              <a:t>Omotiverat fråntagande av arbetsuppgifter </a:t>
            </a:r>
          </a:p>
          <a:p>
            <a:r>
              <a:rPr lang="sv-SE" sz="1200" kern="1200" dirty="0">
                <a:solidFill>
                  <a:schemeClr val="tx1"/>
                </a:solidFill>
                <a:effectLst/>
                <a:latin typeface="+mn-lt"/>
                <a:ea typeface="+mn-ea"/>
                <a:cs typeface="+mn-cs"/>
              </a:rPr>
              <a:t>Saboterande av arbetets utförande </a:t>
            </a:r>
          </a:p>
          <a:p>
            <a:r>
              <a:rPr lang="sv-SE" sz="1200" kern="1200" dirty="0">
                <a:solidFill>
                  <a:schemeClr val="tx1"/>
                </a:solidFill>
                <a:effectLst/>
                <a:latin typeface="+mn-lt"/>
                <a:ea typeface="+mn-ea"/>
                <a:cs typeface="+mn-cs"/>
              </a:rPr>
              <a:t>Utfrysning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Konsekvenser för den enskilde arbetstagaren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fysisk och psykisk ohälsa </a:t>
            </a:r>
          </a:p>
          <a:p>
            <a:r>
              <a:rPr lang="sv-SE" sz="1200" kern="1200" dirty="0">
                <a:solidFill>
                  <a:schemeClr val="tx1"/>
                </a:solidFill>
                <a:effectLst/>
                <a:latin typeface="+mn-lt"/>
                <a:ea typeface="+mn-ea"/>
                <a:cs typeface="+mn-cs"/>
              </a:rPr>
              <a:t>minskad självkänsla social isolering </a:t>
            </a:r>
          </a:p>
          <a:p>
            <a:r>
              <a:rPr lang="sv-SE" sz="1200" kern="1200" dirty="0">
                <a:solidFill>
                  <a:schemeClr val="tx1"/>
                </a:solidFill>
                <a:effectLst/>
                <a:latin typeface="+mn-lt"/>
                <a:ea typeface="+mn-ea"/>
                <a:cs typeface="+mn-cs"/>
              </a:rPr>
              <a:t>lägre prestation </a:t>
            </a:r>
          </a:p>
          <a:p>
            <a:r>
              <a:rPr lang="sv-SE" sz="1200" kern="1200" dirty="0">
                <a:solidFill>
                  <a:schemeClr val="tx1"/>
                </a:solidFill>
                <a:effectLst/>
                <a:latin typeface="+mn-lt"/>
                <a:ea typeface="+mn-ea"/>
                <a:cs typeface="+mn-cs"/>
              </a:rPr>
              <a:t>depression och </a:t>
            </a:r>
          </a:p>
          <a:p>
            <a:r>
              <a:rPr lang="sv-SE" sz="1200" kern="1200" dirty="0">
                <a:solidFill>
                  <a:schemeClr val="tx1"/>
                </a:solidFill>
                <a:effectLst/>
                <a:latin typeface="+mn-lt"/>
                <a:ea typeface="+mn-ea"/>
                <a:cs typeface="+mn-cs"/>
              </a:rPr>
              <a:t>Självmordstankar</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Konsekvenser för arbetsgruppen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minskad effektivitet </a:t>
            </a:r>
          </a:p>
          <a:p>
            <a:r>
              <a:rPr lang="sv-SE" sz="1200" kern="1200" dirty="0">
                <a:solidFill>
                  <a:schemeClr val="tx1"/>
                </a:solidFill>
                <a:effectLst/>
                <a:latin typeface="+mn-lt"/>
                <a:ea typeface="+mn-ea"/>
                <a:cs typeface="+mn-cs"/>
              </a:rPr>
              <a:t>låg tolerans mot påfrestningar </a:t>
            </a:r>
          </a:p>
          <a:p>
            <a:r>
              <a:rPr lang="sv-SE" sz="1200" kern="1200" dirty="0">
                <a:solidFill>
                  <a:schemeClr val="tx1"/>
                </a:solidFill>
                <a:effectLst/>
                <a:latin typeface="+mn-lt"/>
                <a:ea typeface="+mn-ea"/>
                <a:cs typeface="+mn-cs"/>
              </a:rPr>
              <a:t>personalomsättning </a:t>
            </a:r>
          </a:p>
          <a:p>
            <a:r>
              <a:rPr lang="sv-SE" sz="1200" kern="1200" dirty="0">
                <a:solidFill>
                  <a:schemeClr val="tx1"/>
                </a:solidFill>
                <a:effectLst/>
                <a:latin typeface="+mn-lt"/>
                <a:ea typeface="+mn-ea"/>
                <a:cs typeface="+mn-cs"/>
              </a:rPr>
              <a:t>sjukfrånvaro </a:t>
            </a:r>
          </a:p>
          <a:p>
            <a:r>
              <a:rPr lang="sv-SE" sz="1200" kern="1200" dirty="0">
                <a:solidFill>
                  <a:schemeClr val="tx1"/>
                </a:solidFill>
                <a:effectLst/>
                <a:latin typeface="+mn-lt"/>
                <a:ea typeface="+mn-ea"/>
                <a:cs typeface="+mn-cs"/>
              </a:rPr>
              <a:t>Sökande efter nya syndabockar</a:t>
            </a:r>
          </a:p>
          <a:p>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Arbetsgivaren skall planera och organisera arbetet så att kränkande särbehandling så långt som möjligt förebyggs</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Arbetsgivaren kan skapa goda arbetsförhållanden genom t.ex.  Introduktion och handledning  Utbilda chefer och arbetsledande personal  Genomföra regelbundna planeringssamtal och arbetsplatsträffar  Göra arbetstagarna delaktiga i åtgärder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Arbetsgivaren skall klargöra att kränkande särbehandling inte kan accepteras i verksamheten</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Arbetsgivaren kan Utforma en tydlig arbetsmiljöpolicy Skapa normer som uppmuntrar ett respekterande och stödjande klimat Vara en god förebild Uppmuntra tydlig och öppen kommunikation</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Tidiga och snabba insatser ökar förutsättningarna för positiva lösningar förhindrar utslagning räddar arbetsgruppen från ineffektivitet och samarbetskollaps är möjliga om SIGNALER på missförhållanden uppmärksammas och åtgärdas</a:t>
            </a:r>
          </a:p>
          <a:p>
            <a:endParaRPr lang="sv-SE" dirty="0"/>
          </a:p>
        </p:txBody>
      </p:sp>
      <p:sp>
        <p:nvSpPr>
          <p:cNvPr id="4" name="Platshållare för bildnummer 3"/>
          <p:cNvSpPr>
            <a:spLocks noGrp="1"/>
          </p:cNvSpPr>
          <p:nvPr>
            <p:ph type="sldNum" sz="quarter" idx="5"/>
          </p:nvPr>
        </p:nvSpPr>
        <p:spPr/>
        <p:txBody>
          <a:bodyPr/>
          <a:lstStyle/>
          <a:p>
            <a:fld id="{816AC7EB-80E2-422E-B429-0AB01AB43F15}" type="slidenum">
              <a:rPr lang="sv-SE" smtClean="0"/>
              <a:t>11</a:t>
            </a:fld>
            <a:endParaRPr lang="sv-SE"/>
          </a:p>
        </p:txBody>
      </p:sp>
    </p:spTree>
    <p:extLst>
      <p:ext uri="{BB962C8B-B14F-4D97-AF65-F5344CB8AC3E}">
        <p14:creationId xmlns:p14="http://schemas.microsoft.com/office/powerpoint/2010/main" val="295635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16AC7EB-80E2-422E-B429-0AB01AB43F15}" type="slidenum">
              <a:rPr lang="sv-SE" smtClean="0"/>
              <a:t>12</a:t>
            </a:fld>
            <a:endParaRPr lang="sv-SE"/>
          </a:p>
        </p:txBody>
      </p:sp>
    </p:spTree>
    <p:extLst>
      <p:ext uri="{BB962C8B-B14F-4D97-AF65-F5344CB8AC3E}">
        <p14:creationId xmlns:p14="http://schemas.microsoft.com/office/powerpoint/2010/main" val="151490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a:p>
        </p:txBody>
      </p:sp>
      <p:sp>
        <p:nvSpPr>
          <p:cNvPr id="4" name="Platshållare för bildnummer 3"/>
          <p:cNvSpPr>
            <a:spLocks noGrp="1"/>
          </p:cNvSpPr>
          <p:nvPr>
            <p:ph type="sldNum" sz="quarter" idx="10"/>
          </p:nvPr>
        </p:nvSpPr>
        <p:spPr/>
        <p:txBody>
          <a:bodyPr/>
          <a:lstStyle/>
          <a:p>
            <a:fld id="{CEBCC947-9ED7-4F72-A9BD-3127A9D1415F}" type="slidenum">
              <a:rPr lang="sv-SE" smtClean="0"/>
              <a:t>13</a:t>
            </a:fld>
            <a:endParaRPr lang="sv-SE"/>
          </a:p>
        </p:txBody>
      </p:sp>
    </p:spTree>
    <p:extLst>
      <p:ext uri="{BB962C8B-B14F-4D97-AF65-F5344CB8AC3E}">
        <p14:creationId xmlns:p14="http://schemas.microsoft.com/office/powerpoint/2010/main" val="89984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Tänk på att bara för att AT får en påverkansmöjlighet försvinner inte arbetsledningsrätten!</a:t>
            </a:r>
          </a:p>
        </p:txBody>
      </p:sp>
      <p:sp>
        <p:nvSpPr>
          <p:cNvPr id="4" name="Platshållare för bildnummer 3"/>
          <p:cNvSpPr>
            <a:spLocks noGrp="1"/>
          </p:cNvSpPr>
          <p:nvPr>
            <p:ph type="sldNum" sz="quarter" idx="5"/>
          </p:nvPr>
        </p:nvSpPr>
        <p:spPr/>
        <p:txBody>
          <a:bodyPr/>
          <a:lstStyle/>
          <a:p>
            <a:fld id="{816AC7EB-80E2-422E-B429-0AB01AB43F15}" type="slidenum">
              <a:rPr lang="sv-SE" smtClean="0"/>
              <a:t>14</a:t>
            </a:fld>
            <a:endParaRPr lang="sv-SE"/>
          </a:p>
        </p:txBody>
      </p:sp>
    </p:spTree>
    <p:extLst>
      <p:ext uri="{BB962C8B-B14F-4D97-AF65-F5344CB8AC3E}">
        <p14:creationId xmlns:p14="http://schemas.microsoft.com/office/powerpoint/2010/main" val="285863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dirty="0">
                <a:effectLst/>
              </a:rPr>
              <a:t>I princip ingår arbetsmiljöuppgifter i ditt uppdrag som chef, och att neka dem innebär att du inte kan utföra chefsuppdraget fullt ut.</a:t>
            </a:r>
          </a:p>
          <a:p>
            <a:r>
              <a:rPr lang="sv-SE" sz="1200" b="0" i="0" dirty="0">
                <a:effectLst/>
              </a:rPr>
              <a:t>Om du känner att du inte har förutsättningar att utföra dina arbetsmiljöuppgifter, ska du skriftligen påtala det. Det kallas för att returnera, och kan till exempel handla om att du (Läs punkterna)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effectLst/>
              </a:rPr>
              <a:t>En skriftlig returnering syftar till att korrigera brister och göra arbetsgivaren medveten om vilka förutsättningar som saknas för att du ska kunna fullgöra dina arbetsmiljöuppgifter. </a:t>
            </a:r>
          </a:p>
          <a:p>
            <a:endParaRPr lang="sv-SE" dirty="0"/>
          </a:p>
        </p:txBody>
      </p:sp>
      <p:sp>
        <p:nvSpPr>
          <p:cNvPr id="4" name="Platshållare för bildnummer 3"/>
          <p:cNvSpPr>
            <a:spLocks noGrp="1"/>
          </p:cNvSpPr>
          <p:nvPr>
            <p:ph type="sldNum" sz="quarter" idx="5"/>
          </p:nvPr>
        </p:nvSpPr>
        <p:spPr/>
        <p:txBody>
          <a:bodyPr/>
          <a:lstStyle/>
          <a:p>
            <a:fld id="{816AC7EB-80E2-422E-B429-0AB01AB43F15}" type="slidenum">
              <a:rPr lang="sv-SE" smtClean="0"/>
              <a:t>15</a:t>
            </a:fld>
            <a:endParaRPr lang="sv-SE"/>
          </a:p>
        </p:txBody>
      </p:sp>
    </p:spTree>
    <p:extLst>
      <p:ext uri="{BB962C8B-B14F-4D97-AF65-F5344CB8AC3E}">
        <p14:creationId xmlns:p14="http://schemas.microsoft.com/office/powerpoint/2010/main" val="190386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319">
              <a:defRPr/>
            </a:pPr>
            <a:endParaRPr lang="sv-SE" b="1" dirty="0"/>
          </a:p>
          <a:p>
            <a:pPr defTabSz="914319">
              <a:defRPr/>
            </a:pPr>
            <a:endParaRPr lang="sv-SE" b="1" dirty="0">
              <a:solidFill>
                <a:schemeClr val="tx2">
                  <a:lumMod val="60000"/>
                  <a:lumOff val="40000"/>
                </a:schemeClr>
              </a:solidFill>
            </a:endParaRPr>
          </a:p>
          <a:p>
            <a:pPr defTabSz="914319">
              <a:defRPr/>
            </a:pPr>
            <a:r>
              <a:rPr lang="sv-SE" b="1" dirty="0">
                <a:solidFill>
                  <a:schemeClr val="tx2">
                    <a:lumMod val="60000"/>
                    <a:lumOff val="40000"/>
                  </a:schemeClr>
                </a:solidFill>
              </a:rPr>
              <a:t>Arbetsmiljö:</a:t>
            </a:r>
            <a:endParaRPr lang="sv-SE" dirty="0"/>
          </a:p>
          <a:p>
            <a:pPr marL="170815" indent="-170815">
              <a:buFont typeface="Arial" panose="020B0604020202020204" pitchFamily="34" charset="0"/>
              <a:buChar char="•"/>
            </a:pPr>
            <a:r>
              <a:rPr lang="sv-SE" dirty="0"/>
              <a:t>Vi är varandras arbetsmiljö! </a:t>
            </a:r>
            <a:endParaRPr lang="sv-SE" dirty="0">
              <a:cs typeface="Calibri" panose="020F0502020204030204"/>
            </a:endParaRPr>
          </a:p>
          <a:p>
            <a:pPr marL="170815" indent="-170815">
              <a:buFont typeface="Arial" panose="020B0604020202020204" pitchFamily="34" charset="0"/>
              <a:buChar char="•"/>
            </a:pPr>
            <a:r>
              <a:rPr lang="sv-SE" dirty="0"/>
              <a:t>Den som i första hand är ansvarig för arbetsmiljöfrågorna är chefen men skyddsombuden och fackliga företrädare har också en viktig roll. </a:t>
            </a:r>
            <a:endParaRPr lang="sv-SE" dirty="0">
              <a:cs typeface="Calibri" panose="020F0502020204030204"/>
            </a:endParaRPr>
          </a:p>
          <a:p>
            <a:pPr marL="170815" indent="-170815">
              <a:buFont typeface="Arial" panose="020B0604020202020204" pitchFamily="34" charset="0"/>
              <a:buChar char="•"/>
            </a:pPr>
            <a:r>
              <a:rPr lang="sv-SE" dirty="0"/>
              <a:t>Alla medarbetare har ansvar för en sund arbetsmiljö och ett professionellt bemötande. </a:t>
            </a:r>
            <a:endParaRPr lang="sv-SE" b="1" dirty="0">
              <a:cs typeface="Calibri" panose="020F0502020204030204"/>
            </a:endParaRPr>
          </a:p>
          <a:p>
            <a:pPr>
              <a:lnSpc>
                <a:spcPct val="150000"/>
              </a:lnSpc>
            </a:pPr>
            <a:r>
              <a:rPr lang="sv-SE" b="1" dirty="0">
                <a:solidFill>
                  <a:schemeClr val="tx2">
                    <a:lumMod val="60000"/>
                    <a:lumOff val="40000"/>
                  </a:schemeClr>
                </a:solidFill>
              </a:rPr>
              <a:t>Vem gör vad i arbetsmiljöarbetet?</a:t>
            </a:r>
          </a:p>
          <a:p>
            <a:pPr>
              <a:lnSpc>
                <a:spcPct val="150000"/>
              </a:lnSpc>
            </a:pPr>
            <a:r>
              <a:rPr lang="sv-SE" b="1" dirty="0">
                <a:solidFill>
                  <a:schemeClr val="tx2">
                    <a:lumMod val="60000"/>
                    <a:lumOff val="40000"/>
                  </a:schemeClr>
                </a:solidFill>
              </a:rPr>
              <a:t>Systematiskt arbetsmiljöarbete, SAM</a:t>
            </a:r>
          </a:p>
          <a:p>
            <a:pPr>
              <a:lnSpc>
                <a:spcPct val="150000"/>
              </a:lnSpc>
            </a:pPr>
            <a:r>
              <a:rPr lang="sv-SE" b="1" dirty="0" err="1">
                <a:solidFill>
                  <a:schemeClr val="tx2">
                    <a:lumMod val="60000"/>
                    <a:lumOff val="40000"/>
                  </a:schemeClr>
                </a:solidFill>
              </a:rPr>
              <a:t>AFSen</a:t>
            </a:r>
            <a:r>
              <a:rPr lang="sv-SE" b="1" dirty="0">
                <a:solidFill>
                  <a:schemeClr val="tx2">
                    <a:lumMod val="60000"/>
                    <a:lumOff val="40000"/>
                  </a:schemeClr>
                </a:solidFill>
              </a:rPr>
              <a:t>: </a:t>
            </a:r>
            <a:r>
              <a:rPr lang="sv-SE" b="1" dirty="0"/>
              <a:t>osa – Organisatorisk och social arbetsmiljö (</a:t>
            </a:r>
            <a:r>
              <a:rPr lang="sv-SE" b="1" dirty="0" err="1"/>
              <a:t>afs</a:t>
            </a:r>
            <a:r>
              <a:rPr lang="sv-SE" b="1" dirty="0"/>
              <a:t> 2015:4)</a:t>
            </a:r>
            <a:endParaRPr lang="sv-SE" dirty="0"/>
          </a:p>
          <a:p>
            <a:pPr marL="170815" indent="-170815">
              <a:buFont typeface="Arial" panose="020B0604020202020204" pitchFamily="34" charset="0"/>
              <a:buChar char="•"/>
            </a:pPr>
            <a:r>
              <a:rPr lang="sv-SE" dirty="0"/>
              <a:t>Reglerar arbetet med den organisatoriska och sociala arbetsmiljön. </a:t>
            </a:r>
            <a:endParaRPr lang="sv-SE" dirty="0">
              <a:cs typeface="Calibri" panose="020F0502020204030204"/>
            </a:endParaRPr>
          </a:p>
          <a:p>
            <a:pPr marL="170815" indent="-170815">
              <a:buFont typeface="Arial" panose="020B0604020202020204" pitchFamily="34" charset="0"/>
              <a:buChar char="•"/>
            </a:pPr>
            <a:r>
              <a:rPr lang="sv-SE" dirty="0"/>
              <a:t>Den styr också arbetsgivarens skyldigheter att säkerställa att det systematiska arbetsmiljöarbetet fungerar väl. </a:t>
            </a:r>
            <a:endParaRPr lang="sv-SE" dirty="0">
              <a:cs typeface="Calibri" panose="020F0502020204030204"/>
            </a:endParaRPr>
          </a:p>
          <a:p>
            <a:pPr marL="170815" indent="-170815">
              <a:buFont typeface="Arial" panose="020B0604020202020204" pitchFamily="34" charset="0"/>
              <a:buChar char="•"/>
            </a:pPr>
            <a:r>
              <a:rPr lang="sv-SE" dirty="0"/>
              <a:t>Ett kunskapsbaserat och målmedvetet arbetssätt där särskilt frågor kring arbetsbelastning, arbetstider och kränkande särbehandling ska stå i fokus.</a:t>
            </a:r>
            <a:endParaRPr lang="sv-SE" b="1" dirty="0">
              <a:solidFill>
                <a:schemeClr val="tx2">
                  <a:lumMod val="60000"/>
                  <a:lumOff val="40000"/>
                </a:schemeClr>
              </a:solidFill>
              <a:cs typeface="Calibri" panose="020F0502020204030204"/>
            </a:endParaRPr>
          </a:p>
          <a:p>
            <a:pPr>
              <a:lnSpc>
                <a:spcPct val="150000"/>
              </a:lnSpc>
            </a:pPr>
            <a:r>
              <a:rPr lang="sv-SE" b="1" dirty="0">
                <a:solidFill>
                  <a:schemeClr val="tx2">
                    <a:lumMod val="60000"/>
                    <a:lumOff val="40000"/>
                  </a:schemeClr>
                </a:solidFill>
              </a:rPr>
              <a:t>Arbetsmiljöpolicy</a:t>
            </a:r>
          </a:p>
          <a:p>
            <a:pPr>
              <a:lnSpc>
                <a:spcPct val="150000"/>
              </a:lnSpc>
            </a:pPr>
            <a:r>
              <a:rPr lang="sv-SE" b="1" dirty="0">
                <a:solidFill>
                  <a:schemeClr val="tx2">
                    <a:lumMod val="60000"/>
                    <a:lumOff val="40000"/>
                  </a:schemeClr>
                </a:solidFill>
              </a:rPr>
              <a:t>Riskbedömningar</a:t>
            </a:r>
          </a:p>
          <a:p>
            <a:endParaRPr lang="sv-SE" dirty="0"/>
          </a:p>
          <a:p>
            <a:r>
              <a:rPr lang="sv-SE" dirty="0"/>
              <a:t>Föreskrifter – vad säger de, var hittar man dem?</a:t>
            </a:r>
          </a:p>
          <a:p>
            <a:r>
              <a:rPr lang="sv-SE" dirty="0"/>
              <a:t>Huvuddragen i SAM föreskriften?</a:t>
            </a:r>
          </a:p>
          <a:p>
            <a:r>
              <a:rPr lang="sv-SE" dirty="0"/>
              <a:t>Att tänka på gällande arbetsmiljöpolicy</a:t>
            </a:r>
          </a:p>
          <a:p>
            <a:r>
              <a:rPr lang="sv-SE" dirty="0"/>
              <a:t>Arbetsgivarens skyldigheter</a:t>
            </a:r>
          </a:p>
          <a:p>
            <a:r>
              <a:rPr lang="sv-SE" dirty="0"/>
              <a:t>Exempel på befogenheter, rättigheter</a:t>
            </a:r>
          </a:p>
          <a:p>
            <a:r>
              <a:rPr lang="sv-SE" dirty="0"/>
              <a:t>Riskbedömningar, hur göra, komma igång</a:t>
            </a:r>
          </a:p>
          <a:p>
            <a:r>
              <a:rPr lang="sv-SE" dirty="0"/>
              <a:t>Bra källor hjälpmedel</a:t>
            </a:r>
          </a:p>
          <a:p>
            <a:endParaRPr lang="sv-SE" dirty="0"/>
          </a:p>
          <a:p>
            <a:endParaRPr lang="sv-SE" dirty="0"/>
          </a:p>
        </p:txBody>
      </p:sp>
      <p:sp>
        <p:nvSpPr>
          <p:cNvPr id="4" name="Platshållare för bildnummer 3"/>
          <p:cNvSpPr>
            <a:spLocks noGrp="1"/>
          </p:cNvSpPr>
          <p:nvPr>
            <p:ph type="sldNum" sz="quarter" idx="10"/>
          </p:nvPr>
        </p:nvSpPr>
        <p:spPr/>
        <p:txBody>
          <a:bodyPr/>
          <a:lstStyle/>
          <a:p>
            <a:fld id="{CEBCC947-9ED7-4F72-A9BD-3127A9D1415F}" type="slidenum">
              <a:rPr lang="sv-SE" smtClean="0"/>
              <a:t>16</a:t>
            </a:fld>
            <a:endParaRPr lang="sv-SE"/>
          </a:p>
        </p:txBody>
      </p:sp>
    </p:spTree>
    <p:extLst>
      <p:ext uri="{BB962C8B-B14F-4D97-AF65-F5344CB8AC3E}">
        <p14:creationId xmlns:p14="http://schemas.microsoft.com/office/powerpoint/2010/main" val="2678325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DE3F3A6-1029-462E-9DE6-7B1D9D007B2A}" type="slidenum">
              <a:rPr lang="sv-SE" smtClean="0"/>
              <a:t>17</a:t>
            </a:fld>
            <a:endParaRPr lang="sv-SE"/>
          </a:p>
        </p:txBody>
      </p:sp>
    </p:spTree>
    <p:extLst>
      <p:ext uri="{BB962C8B-B14F-4D97-AF65-F5344CB8AC3E}">
        <p14:creationId xmlns:p14="http://schemas.microsoft.com/office/powerpoint/2010/main" val="380357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16AC7EB-80E2-422E-B429-0AB01AB43F15}" type="slidenum">
              <a:rPr lang="sv-SE" smtClean="0"/>
              <a:t>18</a:t>
            </a:fld>
            <a:endParaRPr lang="sv-SE"/>
          </a:p>
        </p:txBody>
      </p:sp>
    </p:spTree>
    <p:extLst>
      <p:ext uri="{BB962C8B-B14F-4D97-AF65-F5344CB8AC3E}">
        <p14:creationId xmlns:p14="http://schemas.microsoft.com/office/powerpoint/2010/main" val="168601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319">
              <a:defRPr/>
            </a:pPr>
            <a:endParaRPr lang="sv-SE" b="1" dirty="0">
              <a:solidFill>
                <a:srgbClr val="000000"/>
              </a:solidFill>
              <a:cs typeface="Calibri"/>
            </a:endParaRPr>
          </a:p>
          <a:p>
            <a:pPr defTabSz="914319">
              <a:defRPr/>
            </a:pPr>
            <a:r>
              <a:rPr lang="sv-SE" b="1" dirty="0"/>
              <a:t>Utbildningens innehåll </a:t>
            </a:r>
            <a:endParaRPr lang="sv-SE" dirty="0"/>
          </a:p>
          <a:p>
            <a:pPr defTabSz="914319">
              <a:defRPr/>
            </a:pPr>
            <a:r>
              <a:rPr lang="sv-SE" b="1" i="1" dirty="0"/>
              <a:t>Arbetsmiljölagstiftningen</a:t>
            </a:r>
            <a:endParaRPr lang="sv-SE" dirty="0"/>
          </a:p>
          <a:p>
            <a:pPr defTabSz="914319">
              <a:defRPr/>
            </a:pPr>
            <a:r>
              <a:rPr lang="sv-SE" b="1" i="1" dirty="0"/>
              <a:t> </a:t>
            </a:r>
            <a:r>
              <a:rPr lang="sv-SE" dirty="0"/>
              <a:t>Vilken roll har ni, medarbetarens ansvar samt även de andras ansvar på arbetsplatsen</a:t>
            </a:r>
            <a:endParaRPr lang="sv-SE" dirty="0">
              <a:cs typeface="Calibri"/>
            </a:endParaRPr>
          </a:p>
          <a:p>
            <a:pPr defTabSz="914319">
              <a:defRPr/>
            </a:pPr>
            <a:r>
              <a:rPr lang="sv-SE" dirty="0"/>
              <a:t>Vad är en god arbetsmiljö?</a:t>
            </a:r>
            <a:endParaRPr lang="sv-SE" dirty="0">
              <a:cs typeface="Calibri"/>
            </a:endParaRPr>
          </a:p>
          <a:p>
            <a:pPr defTabSz="914319">
              <a:defRPr/>
            </a:pPr>
            <a:r>
              <a:rPr lang="sv-SE" dirty="0"/>
              <a:t>Lagar och regler inom arbetsmiljö området.</a:t>
            </a:r>
            <a:endParaRPr lang="sv-SE" dirty="0">
              <a:cs typeface="Calibri"/>
            </a:endParaRPr>
          </a:p>
          <a:p>
            <a:pPr defTabSz="914319">
              <a:defRPr/>
            </a:pPr>
            <a:r>
              <a:rPr lang="sv-SE" dirty="0"/>
              <a:t>Vad är systematiskt arbetsmiljöarbete och hur arbetar jag med det?</a:t>
            </a:r>
            <a:endParaRPr lang="sv-SE" dirty="0">
              <a:cs typeface="Calibri"/>
            </a:endParaRPr>
          </a:p>
          <a:p>
            <a:pPr defTabSz="914319">
              <a:defRPr/>
            </a:pPr>
            <a:endParaRPr lang="sv-SE" b="1" dirty="0">
              <a:solidFill>
                <a:srgbClr val="000000"/>
              </a:solidFill>
              <a:cs typeface="Calibri"/>
            </a:endParaRPr>
          </a:p>
          <a:p>
            <a:pPr defTabSz="914319">
              <a:defRPr/>
            </a:pPr>
            <a:endParaRPr lang="sv-SE" b="1" dirty="0">
              <a:solidFill>
                <a:srgbClr val="8497B0"/>
              </a:solidFill>
              <a:cs typeface="Calibri" panose="020F0502020204030204"/>
            </a:endParaRPr>
          </a:p>
          <a:p>
            <a:pPr defTabSz="914319">
              <a:defRPr/>
            </a:pPr>
            <a:endParaRPr lang="sv-SE" b="1" dirty="0">
              <a:solidFill>
                <a:srgbClr val="8497B0"/>
              </a:solidFill>
              <a:cs typeface="Calibri" panose="020F0502020204030204"/>
            </a:endParaRPr>
          </a:p>
          <a:p>
            <a:pPr defTabSz="914319">
              <a:defRPr/>
            </a:pPr>
            <a:endParaRPr lang="sv-SE" dirty="0">
              <a:cs typeface="Calibri" panose="020F0502020204030204"/>
            </a:endParaRPr>
          </a:p>
        </p:txBody>
      </p:sp>
      <p:sp>
        <p:nvSpPr>
          <p:cNvPr id="4" name="Platshållare för bildnummer 3"/>
          <p:cNvSpPr>
            <a:spLocks noGrp="1"/>
          </p:cNvSpPr>
          <p:nvPr>
            <p:ph type="sldNum" sz="quarter" idx="10"/>
          </p:nvPr>
        </p:nvSpPr>
        <p:spPr/>
        <p:txBody>
          <a:bodyPr/>
          <a:lstStyle/>
          <a:p>
            <a:fld id="{CEBCC947-9ED7-4F72-A9BD-3127A9D1415F}" type="slidenum">
              <a:rPr lang="sv-SE" smtClean="0"/>
              <a:t>2</a:t>
            </a:fld>
            <a:endParaRPr lang="sv-SE"/>
          </a:p>
        </p:txBody>
      </p:sp>
    </p:spTree>
    <p:extLst>
      <p:ext uri="{BB962C8B-B14F-4D97-AF65-F5344CB8AC3E}">
        <p14:creationId xmlns:p14="http://schemas.microsoft.com/office/powerpoint/2010/main" val="348223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a:p>
            <a:endParaRPr lang="sv-SE" dirty="0"/>
          </a:p>
          <a:p>
            <a:r>
              <a:rPr lang="sv-SE" dirty="0"/>
              <a:t>Arbetsmiljöfrågor är väldigt komplexa. En bra arbetsmiljö kommer inte av sig själv utan det kräver att man jobbar med frågan! </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Samspel människa, teknik, organisation</a:t>
            </a:r>
            <a:endParaRPr lang="sv-SE" dirty="0">
              <a:cs typeface="Calibri"/>
            </a:endParaRPr>
          </a:p>
        </p:txBody>
      </p:sp>
      <p:sp>
        <p:nvSpPr>
          <p:cNvPr id="4" name="Platshållare för bildnummer 3"/>
          <p:cNvSpPr>
            <a:spLocks noGrp="1"/>
          </p:cNvSpPr>
          <p:nvPr>
            <p:ph type="sldNum" sz="quarter" idx="10"/>
          </p:nvPr>
        </p:nvSpPr>
        <p:spPr/>
        <p:txBody>
          <a:bodyPr/>
          <a:lstStyle/>
          <a:p>
            <a:fld id="{2D8BC4CF-92AA-4EA2-A501-83752AB1FE27}" type="slidenum">
              <a:rPr lang="sv-SE" smtClean="0"/>
              <a:t>3</a:t>
            </a:fld>
            <a:endParaRPr lang="sv-SE"/>
          </a:p>
        </p:txBody>
      </p:sp>
    </p:spTree>
    <p:extLst>
      <p:ext uri="{BB962C8B-B14F-4D97-AF65-F5344CB8AC3E}">
        <p14:creationId xmlns:p14="http://schemas.microsoft.com/office/powerpoint/2010/main" val="150046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Arbetsmiljöarbete i vardagen</a:t>
            </a:r>
            <a:br>
              <a:rPr lang="sv-SE" sz="1200" kern="1200" dirty="0">
                <a:effectLst/>
                <a:cs typeface="+mn-lt"/>
              </a:rPr>
            </a:br>
            <a:r>
              <a:rPr lang="sv-SE" sz="1200" kern="1200" dirty="0">
                <a:solidFill>
                  <a:schemeClr val="tx1"/>
                </a:solidFill>
                <a:effectLst/>
                <a:latin typeface="+mn-lt"/>
                <a:ea typeface="+mn-ea"/>
                <a:cs typeface="+mn-cs"/>
              </a:rPr>
              <a:t>Varför ska vi arbeta med arbetsmiljön?- Lagar &amp; Avtal</a:t>
            </a:r>
            <a:endParaRPr lang="sv-SE" dirty="0">
              <a:ea typeface="+mn-ea"/>
              <a:cs typeface="+mn-cs"/>
            </a:endParaRPr>
          </a:p>
          <a:p>
            <a:r>
              <a:rPr lang="sv-SE" sz="1200" kern="1200" dirty="0">
                <a:solidFill>
                  <a:schemeClr val="tx1"/>
                </a:solidFill>
                <a:effectLst/>
                <a:latin typeface="+mn-lt"/>
                <a:ea typeface="+mn-ea"/>
                <a:cs typeface="+mn-cs"/>
              </a:rPr>
              <a:t>Hur kan vi arbeta med arbetsmiljön?- SAM-Systematiskt Arbetsmiljöarbete</a:t>
            </a:r>
            <a:endParaRPr lang="sv-SE" sz="1200" kern="1200" dirty="0">
              <a:solidFill>
                <a:schemeClr val="tx1"/>
              </a:solidFill>
              <a:effectLst/>
              <a:latin typeface="+mn-lt"/>
              <a:cs typeface="Calibri"/>
            </a:endParaRPr>
          </a:p>
          <a:p>
            <a:r>
              <a:rPr lang="sv-SE" sz="1200" kern="1200" dirty="0">
                <a:solidFill>
                  <a:schemeClr val="tx1"/>
                </a:solidFill>
                <a:effectLst/>
                <a:latin typeface="+mn-lt"/>
                <a:ea typeface="+mn-ea"/>
                <a:cs typeface="+mn-cs"/>
              </a:rPr>
              <a:t>Vem gör vad?- Roller &amp; ansvar</a:t>
            </a:r>
            <a:endParaRPr lang="sv-SE" sz="1200" kern="1200" dirty="0">
              <a:solidFill>
                <a:schemeClr val="tx1"/>
              </a:solidFill>
              <a:effectLst/>
              <a:latin typeface="+mn-lt"/>
              <a:cs typeface="Calibri"/>
            </a:endParaRPr>
          </a:p>
          <a:p>
            <a:endParaRPr lang="sv-SE" dirty="0"/>
          </a:p>
          <a:p>
            <a:r>
              <a:rPr lang="sv-SE" sz="1200" b="1" i="0" kern="1200" dirty="0">
                <a:solidFill>
                  <a:schemeClr val="tx1"/>
                </a:solidFill>
                <a:effectLst/>
                <a:latin typeface="+mn-lt"/>
                <a:ea typeface="+mn-ea"/>
                <a:cs typeface="+mn-cs"/>
              </a:rPr>
              <a:t>Varför en god arbetsmiljö?</a:t>
            </a:r>
            <a:br>
              <a:rPr lang="sv-SE" dirty="0">
                <a:cs typeface="+mn-lt"/>
              </a:rPr>
            </a:br>
            <a:r>
              <a:rPr lang="sv-SE" sz="1200" b="0" i="0" kern="1200" dirty="0">
                <a:solidFill>
                  <a:schemeClr val="tx1"/>
                </a:solidFill>
                <a:effectLst/>
                <a:latin typeface="+mn-lt"/>
                <a:ea typeface="+mn-ea"/>
                <a:cs typeface="+mn-cs"/>
              </a:rPr>
              <a:t>Förebygger ohälsa och arbetsskador för individen</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Bidrar till ökad produktivitet och lönsamhet för företag</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Minskar samhällets kostnader och stärker folkhälsan</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Inga förlorare – alla vinner på en god arbetsmiljö</a:t>
            </a:r>
            <a:endParaRPr lang="sv-SE" dirty="0">
              <a:cs typeface="Calibri"/>
            </a:endParaRPr>
          </a:p>
        </p:txBody>
      </p:sp>
      <p:sp>
        <p:nvSpPr>
          <p:cNvPr id="4" name="Platshållare för bildnummer 3"/>
          <p:cNvSpPr>
            <a:spLocks noGrp="1"/>
          </p:cNvSpPr>
          <p:nvPr>
            <p:ph type="sldNum" sz="quarter" idx="10"/>
          </p:nvPr>
        </p:nvSpPr>
        <p:spPr/>
        <p:txBody>
          <a:bodyPr/>
          <a:lstStyle/>
          <a:p>
            <a:fld id="{2D8BC4CF-92AA-4EA2-A501-83752AB1FE27}" type="slidenum">
              <a:rPr lang="sv-SE" smtClean="0"/>
              <a:t>4</a:t>
            </a:fld>
            <a:endParaRPr lang="sv-SE"/>
          </a:p>
        </p:txBody>
      </p:sp>
    </p:spTree>
    <p:extLst>
      <p:ext uri="{BB962C8B-B14F-4D97-AF65-F5344CB8AC3E}">
        <p14:creationId xmlns:p14="http://schemas.microsoft.com/office/powerpoint/2010/main" val="203892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5724">
              <a:defRPr/>
            </a:pPr>
            <a:endParaRPr lang="sv-SE" dirty="0">
              <a:cs typeface="Calibri" panose="020F0502020204030204"/>
            </a:endParaRPr>
          </a:p>
          <a:p>
            <a:pPr defTabSz="905724">
              <a:defRPr/>
            </a:pPr>
            <a:r>
              <a:rPr lang="sv-SE" b="1" dirty="0"/>
              <a:t>Arbetsgivaren</a:t>
            </a:r>
            <a:endParaRPr lang="sv-SE" b="1" dirty="0">
              <a:cs typeface="Calibri"/>
            </a:endParaRPr>
          </a:p>
          <a:p>
            <a:pPr defTabSz="905724">
              <a:defRPr/>
            </a:pPr>
            <a:r>
              <a:rPr lang="sv-SE" dirty="0"/>
              <a:t>AG är ytterst ansvarig för arbetsmiljön! AG ska vidta alla åtgärder som behövs för att förebygga att arbetstagaren utsätts för ohälsa eller olycksfall. Arbetsgivaren ska systematiskt planera, leda och kontrollera verksamheten på ett sätt som leder till att arbetsmiljön uppfyller föreskrivna krav på en god arbetsmiljö.</a:t>
            </a:r>
            <a:br>
              <a:rPr lang="sv-SE" dirty="0">
                <a:cs typeface="+mn-lt"/>
              </a:rPr>
            </a:br>
            <a:r>
              <a:rPr lang="sv-SE" dirty="0"/>
              <a:t>AG ska utreda arbetsskador, fortlöpande undersöka riskerna i verksamheten och vidta de åtgärder som föranleds av detta.</a:t>
            </a:r>
            <a:br>
              <a:rPr lang="sv-SE" dirty="0">
                <a:cs typeface="+mn-lt"/>
              </a:rPr>
            </a:br>
            <a:endParaRPr lang="sv-SE" dirty="0"/>
          </a:p>
          <a:p>
            <a:pPr defTabSz="905724">
              <a:defRPr/>
            </a:pPr>
            <a:r>
              <a:rPr lang="sv-SE" dirty="0"/>
              <a:t>Med AG menas den högsta ledningen, styrelse och VD i ett aktiebolag. Generaldirektör om det är en myndighet. Det är ledningen som bestämmer hur arbetsuppgifter och befogenheter ska fördelas. Den som inte har befogenheter att rätta till en brist i arbetsmiljön har inte heller något ansvar för att få bort bristen. Det enda den behöver göra är att anmäla bristen till sin överordnade chef. Om personen däremot har befogenhet att avbryta arbetet kan han eller hon göra det i väntan på att bristen ska rättas till. Den chef som inte fått befogenheter kan ändå straffas om det händer en olycka på hans eller hennes arbetsplats. Det räcker att de har blivit utsedda till chefer med fullt ansvar för en arbetsplats. Om det sker en olycka är det domstolen som avgör vem som ska dömas.</a:t>
            </a:r>
            <a:endParaRPr lang="sv-SE" dirty="0">
              <a:cs typeface="Calibri"/>
            </a:endParaRPr>
          </a:p>
          <a:p>
            <a:pPr defTabSz="905724">
              <a:defRPr/>
            </a:pPr>
            <a:endParaRPr lang="sv-SE" dirty="0"/>
          </a:p>
          <a:p>
            <a:pPr defTabSz="905724">
              <a:defRPr/>
            </a:pPr>
            <a:r>
              <a:rPr lang="sv-SE" b="1" dirty="0"/>
              <a:t>Chefer</a:t>
            </a:r>
            <a:endParaRPr lang="sv-SE" b="1" dirty="0">
              <a:cs typeface="Calibri"/>
            </a:endParaRPr>
          </a:p>
          <a:p>
            <a:pPr defTabSz="905724">
              <a:defRPr/>
            </a:pPr>
            <a:r>
              <a:rPr lang="sv-SE" dirty="0"/>
              <a:t>Ledningen kan delegera arbetsmiljöansvar till cheferna. Delegeringen ska vara skriftlig om det är minst 10 anställda. </a:t>
            </a:r>
            <a:endParaRPr lang="sv-SE" dirty="0">
              <a:cs typeface="Calibri"/>
            </a:endParaRPr>
          </a:p>
          <a:p>
            <a:pPr defTabSz="905724">
              <a:defRPr/>
            </a:pPr>
            <a:endParaRPr lang="sv-SE" dirty="0"/>
          </a:p>
          <a:p>
            <a:pPr defTabSz="905724">
              <a:defRPr/>
            </a:pPr>
            <a:r>
              <a:rPr lang="sv-SE" b="1" dirty="0"/>
              <a:t>Skyddsombud (6 kap AML)</a:t>
            </a:r>
            <a:endParaRPr lang="sv-SE" b="1" dirty="0">
              <a:cs typeface="Calibri"/>
            </a:endParaRPr>
          </a:p>
          <a:p>
            <a:pPr defTabSz="905724">
              <a:defRPr/>
            </a:pPr>
            <a:r>
              <a:rPr lang="sv-SE" dirty="0"/>
              <a:t>Skyddsombud ska finnas om minst 5 arbetstagare. Utses av lokal </a:t>
            </a:r>
            <a:r>
              <a:rPr lang="sv-SE" dirty="0" err="1"/>
              <a:t>arbetstagarorg</a:t>
            </a:r>
            <a:r>
              <a:rPr lang="sv-SE" dirty="0"/>
              <a:t> som är bunden av kollektivavtal, eller av arbetstagarna. </a:t>
            </a:r>
            <a:endParaRPr lang="sv-SE" dirty="0">
              <a:cs typeface="Calibri"/>
            </a:endParaRPr>
          </a:p>
          <a:p>
            <a:pPr defTabSz="905724">
              <a:defRPr/>
            </a:pPr>
            <a:r>
              <a:rPr lang="sv-SE" dirty="0"/>
              <a:t>Skyddsombud företräder arbetstagarna i arbetsmiljöfrågor och skall verka för en tillfredsställande arbetsmiljö. I detta syfte skall ombudet inom sitt skyddsområde vaka över skyddet mot ohälsa och olycksfall samt över att arbetsgivaren uppfyller kraven i 3 kap. 2 a §, dvs se till så att AG </a:t>
            </a:r>
            <a:r>
              <a:rPr lang="sv-SE" dirty="0" err="1"/>
              <a:t>bla</a:t>
            </a:r>
            <a:r>
              <a:rPr lang="sv-SE" dirty="0"/>
              <a:t> har ett systematiskt arbetsmiljöarbete, att AG utreder arbetsskador och har en arbetsanpassnings- och rehabiliteringsverksamhet. </a:t>
            </a:r>
            <a:r>
              <a:rPr lang="sv-SE" b="0" i="0" dirty="0">
                <a:solidFill>
                  <a:srgbClr val="222222"/>
                </a:solidFill>
                <a:effectLst/>
                <a:latin typeface="Arial" panose="020B0604020202020204" pitchFamily="34" charset="0"/>
              </a:rPr>
              <a:t>Skyddsombud har inte något arbetsmiljöansvar, utan ska kontrollera och samverka kring arbetsmiljön för arbetstagarnas räkning.</a:t>
            </a:r>
            <a:endParaRPr lang="sv-SE" dirty="0">
              <a:cs typeface="Calibri"/>
            </a:endParaRPr>
          </a:p>
          <a:p>
            <a:pPr defTabSz="905724">
              <a:defRPr/>
            </a:pPr>
            <a:endParaRPr lang="sv-SE" dirty="0"/>
          </a:p>
          <a:p>
            <a:pPr defTabSz="905724">
              <a:defRPr/>
            </a:pPr>
            <a:r>
              <a:rPr lang="sv-SE" b="1" dirty="0"/>
              <a:t>Medarbetarna</a:t>
            </a:r>
            <a:endParaRPr lang="sv-SE" b="1" dirty="0">
              <a:cs typeface="Calibri"/>
            </a:endParaRPr>
          </a:p>
          <a:p>
            <a:pPr defTabSz="905724">
              <a:defRPr/>
            </a:pPr>
            <a:r>
              <a:rPr lang="sv-SE" dirty="0"/>
              <a:t>Man har ett ansvar för sin egen arbetsmiljö och vi är alla varandras arbetsmiljö! Arbetstagaren skall medverka i arbetsmiljöarbetet och delta i genomförandet av de åtgärder som behövs för att åstadkomma en god arbetsmiljö. Hen skall följa givna föreskrifter samt använda de skyddsanordningar och iaktta den försiktighet i övrigt som behövs för att förebygga ohälsa och olycksfall.</a:t>
            </a:r>
            <a:endParaRPr lang="sv-SE" dirty="0">
              <a:cs typeface="Calibri"/>
            </a:endParaRPr>
          </a:p>
          <a:p>
            <a:pPr defTabSz="905724">
              <a:defRPr/>
            </a:pPr>
            <a:endParaRPr lang="sv-SE" baseline="0" dirty="0"/>
          </a:p>
          <a:p>
            <a:pPr defTabSz="905724">
              <a:defRPr/>
            </a:pPr>
            <a:r>
              <a:rPr lang="sv-SE" altLang="sv-SE" b="1" dirty="0"/>
              <a:t>Arbetsgivare och arbetstagare skall samverka för att åstadkomma en god arbetsmiljö. </a:t>
            </a:r>
            <a:endParaRPr lang="sv-SE" altLang="sv-SE" b="1" dirty="0">
              <a:cs typeface="Calibri"/>
            </a:endParaRPr>
          </a:p>
          <a:p>
            <a:pPr defTabSz="914319">
              <a:defRPr/>
            </a:pPr>
            <a:endParaRPr lang="sv-SE" b="1" dirty="0"/>
          </a:p>
        </p:txBody>
      </p:sp>
      <p:sp>
        <p:nvSpPr>
          <p:cNvPr id="4" name="Platshållare för bildnummer 3"/>
          <p:cNvSpPr>
            <a:spLocks noGrp="1"/>
          </p:cNvSpPr>
          <p:nvPr>
            <p:ph type="sldNum" sz="quarter" idx="10"/>
          </p:nvPr>
        </p:nvSpPr>
        <p:spPr/>
        <p:txBody>
          <a:bodyPr/>
          <a:lstStyle/>
          <a:p>
            <a:fld id="{CEBCC947-9ED7-4F72-A9BD-3127A9D1415F}" type="slidenum">
              <a:rPr lang="sv-SE" smtClean="0"/>
              <a:t>5</a:t>
            </a:fld>
            <a:endParaRPr lang="sv-SE"/>
          </a:p>
        </p:txBody>
      </p:sp>
    </p:spTree>
    <p:extLst>
      <p:ext uri="{BB962C8B-B14F-4D97-AF65-F5344CB8AC3E}">
        <p14:creationId xmlns:p14="http://schemas.microsoft.com/office/powerpoint/2010/main" val="43435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1" dirty="0"/>
              <a:t>Lagar &amp; regler inom arbetsmiljöområdet  </a:t>
            </a:r>
            <a:endParaRPr lang="sv-SE" b="1" dirty="0">
              <a:cs typeface="Calibri"/>
            </a:endParaRPr>
          </a:p>
          <a:p>
            <a:endParaRPr lang="sv-SE" b="1" dirty="0"/>
          </a:p>
          <a:p>
            <a:r>
              <a:rPr lang="sv-SE" b="1" dirty="0"/>
              <a:t>Den juridiska grunden (roten) för arbetsmiljöarbetet är arbetsmiljölagen. </a:t>
            </a:r>
            <a:r>
              <a:rPr lang="sv-SE" b="0" dirty="0"/>
              <a:t>(Den kan ni läsa i sin helhet på arbetsmiljöverkets hemsida)</a:t>
            </a:r>
            <a:endParaRPr lang="sv-SE" b="0" dirty="0">
              <a:cs typeface="Calibri"/>
            </a:endParaRPr>
          </a:p>
          <a:p>
            <a:endParaRPr lang="sv-SE" b="1" dirty="0">
              <a:cs typeface="Calibri"/>
            </a:endParaRPr>
          </a:p>
          <a:p>
            <a:r>
              <a:rPr lang="sv-SE" b="1" dirty="0"/>
              <a:t>De grundläggande aktiviteterna för arbetsmiljöarbetet beskrivs i systematiskt arbetsmiljöarbete (SAM)</a:t>
            </a:r>
            <a:endParaRPr lang="sv-SE" b="1" dirty="0">
              <a:cs typeface="Calibri"/>
            </a:endParaRPr>
          </a:p>
          <a:p>
            <a:endParaRPr lang="sv-SE" b="1" dirty="0">
              <a:cs typeface="Calibri"/>
            </a:endParaRPr>
          </a:p>
          <a:p>
            <a:r>
              <a:rPr lang="sv-SE" b="1" dirty="0"/>
              <a:t>Innehållet i arbetsmiljöarbetet finns i övriga föreskrifter i Arbetsmiljö-verkets författningssamling (AFS).</a:t>
            </a:r>
            <a:endParaRPr lang="sv-SE" b="1" dirty="0">
              <a:cs typeface="Calibri"/>
            </a:endParaRPr>
          </a:p>
          <a:p>
            <a:endParaRPr lang="sv-SE" b="1" dirty="0"/>
          </a:p>
          <a:p>
            <a:r>
              <a:rPr lang="sv-SE" b="1" dirty="0"/>
              <a:t>AML</a:t>
            </a:r>
            <a:r>
              <a:rPr lang="sv-SE" b="1" baseline="0" dirty="0"/>
              <a:t> Arbetsmiljölagen	Arbetsmiljöförordningen,</a:t>
            </a:r>
            <a:r>
              <a:rPr lang="sv-SE" b="1" dirty="0"/>
              <a:t> </a:t>
            </a:r>
            <a:r>
              <a:rPr lang="sv-SE" b="1" baseline="0" dirty="0"/>
              <a:t> AFS:ar Arbetsmiljöföreskrifter</a:t>
            </a:r>
            <a:endParaRPr lang="sv-SE" b="1" dirty="0">
              <a:cs typeface="Calibri"/>
            </a:endParaRPr>
          </a:p>
          <a:p>
            <a:r>
              <a:rPr lang="sv-SE" dirty="0"/>
              <a:t>Arbetsmiljölagen är en ramlag med få precisa regler.</a:t>
            </a:r>
            <a:r>
              <a:rPr lang="sv-SE" baseline="0" dirty="0"/>
              <a:t> Lagen beskriver i stora drag vilka krav som ställs på arbetsmiljön och vilket ansvar arbetsgivaren har.</a:t>
            </a:r>
            <a:endParaRPr lang="sv-SE" baseline="0" dirty="0">
              <a:cs typeface="Calibri"/>
            </a:endParaRPr>
          </a:p>
          <a:p>
            <a:r>
              <a:rPr lang="sv-SE" baseline="0" dirty="0"/>
              <a:t>Mer detaljerade regler (har regeringen</a:t>
            </a:r>
            <a:r>
              <a:rPr lang="sv-SE" dirty="0"/>
              <a:t> </a:t>
            </a:r>
            <a:r>
              <a:rPr lang="sv-SE" baseline="0" dirty="0"/>
              <a:t> utfärdat) genom Arbetsmiljöförordningen och Arbetsmiljöverket genom AFS </a:t>
            </a:r>
            <a:r>
              <a:rPr lang="sv-SE" baseline="0" dirty="0" err="1"/>
              <a:t>arna</a:t>
            </a:r>
            <a:r>
              <a:rPr lang="sv-SE" baseline="0" dirty="0"/>
              <a:t> Arbetsmiljöverkets föreskrifter.</a:t>
            </a:r>
            <a:endParaRPr lang="sv-SE" baseline="0" dirty="0">
              <a:cs typeface="Calibri"/>
            </a:endParaRPr>
          </a:p>
          <a:p>
            <a:r>
              <a:rPr lang="sv-SE" baseline="0" dirty="0"/>
              <a:t>Ex på </a:t>
            </a:r>
            <a:r>
              <a:rPr lang="sv-SE" baseline="0" dirty="0" err="1"/>
              <a:t>AFSar</a:t>
            </a:r>
            <a:r>
              <a:rPr lang="sv-SE" baseline="0" dirty="0"/>
              <a:t>:</a:t>
            </a:r>
            <a:r>
              <a:rPr lang="sv-SE" dirty="0"/>
              <a:t> </a:t>
            </a:r>
            <a:endParaRPr lang="sv-SE" baseline="0" dirty="0">
              <a:cs typeface="Calibri"/>
            </a:endParaRPr>
          </a:p>
          <a:p>
            <a:r>
              <a:rPr lang="sv-SE" baseline="0" dirty="0"/>
              <a:t>SAM (2001:1, 2003:4), Arbetsplatsens utformning (20013:3), Ensamarbete (1982:03), Gravida och ammande arbetstagare (2007:5), Härdplaster (2012:04), Kemiska arbetsmiljörisker (2011:19), Hygieniska gränsvärden 2011:18, användning av arbetsutrustning (2010:14), Arbete med djur (2008:17), SAM, OSA 2015</a:t>
            </a:r>
            <a:endParaRPr lang="sv-SE" baseline="0" dirty="0">
              <a:cs typeface="Calibri"/>
            </a:endParaRPr>
          </a:p>
          <a:p>
            <a:r>
              <a:rPr lang="sv-SE" baseline="0" dirty="0"/>
              <a:t>M fl.</a:t>
            </a:r>
            <a:endParaRPr lang="sv-SE" baseline="0" dirty="0">
              <a:cs typeface="Calibri"/>
            </a:endParaRPr>
          </a:p>
          <a:p>
            <a:endParaRPr lang="sv-SE" dirty="0"/>
          </a:p>
          <a:p>
            <a:r>
              <a:rPr lang="sv-SE" dirty="0"/>
              <a:t>Kuriosa: AML</a:t>
            </a:r>
            <a:r>
              <a:rPr lang="sv-SE" baseline="0" dirty="0"/>
              <a:t> har sitt ursprung i </a:t>
            </a:r>
            <a:r>
              <a:rPr lang="sv-SE" baseline="0" dirty="0" err="1"/>
              <a:t>yrkesfarelagen</a:t>
            </a:r>
            <a:r>
              <a:rPr lang="sv-SE" baseline="0" dirty="0"/>
              <a:t> från 1889 (begränsad till industri och hantverk). 1911 första arbetarskyddslag som berörde alla arbetare (undantaget offentlig anställda). Nuvarande arbetsmiljölag kom 1978. SAM föreskriften är från 2001. Kent Petterson (tidigare ordförande för handels och senare chef för arbetsmiljöverket) drev igenom den föreskrift som ändrat synen på systematiskt arbetsmiljöarbete – att det är </a:t>
            </a:r>
            <a:r>
              <a:rPr lang="sv-SE" baseline="0" dirty="0" err="1"/>
              <a:t>förebygganden</a:t>
            </a:r>
            <a:r>
              <a:rPr lang="sv-SE" baseline="0" dirty="0"/>
              <a:t>.</a:t>
            </a:r>
            <a:endParaRPr lang="sv-SE" dirty="0">
              <a:cs typeface="Calibri"/>
            </a:endParaRPr>
          </a:p>
        </p:txBody>
      </p:sp>
      <p:sp>
        <p:nvSpPr>
          <p:cNvPr id="4" name="Platshållare för bildnummer 3"/>
          <p:cNvSpPr>
            <a:spLocks noGrp="1"/>
          </p:cNvSpPr>
          <p:nvPr>
            <p:ph type="sldNum" sz="quarter" idx="10"/>
          </p:nvPr>
        </p:nvSpPr>
        <p:spPr/>
        <p:txBody>
          <a:bodyPr/>
          <a:lstStyle/>
          <a:p>
            <a:fld id="{8E41A981-99D6-4832-8E89-073998524A9E}" type="slidenum">
              <a:rPr lang="sv-SE" smtClean="0"/>
              <a:t>6</a:t>
            </a:fld>
            <a:endParaRPr lang="sv-SE"/>
          </a:p>
        </p:txBody>
      </p:sp>
    </p:spTree>
    <p:extLst>
      <p:ext uri="{BB962C8B-B14F-4D97-AF65-F5344CB8AC3E}">
        <p14:creationId xmlns:p14="http://schemas.microsoft.com/office/powerpoint/2010/main" val="269595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Föreskriften om arbetsanpassning, ny</a:t>
            </a:r>
          </a:p>
          <a:p>
            <a:r>
              <a:rPr lang="sv-SE" dirty="0"/>
              <a:t>AML – Ramverk – övergripande nivå - ej skriven för enskilda At</a:t>
            </a:r>
          </a:p>
          <a:p>
            <a:r>
              <a:rPr lang="sv-SE" dirty="0"/>
              <a:t>AMF – förtydliganden</a:t>
            </a:r>
          </a:p>
          <a:p>
            <a:endParaRPr lang="sv-SE" dirty="0"/>
          </a:p>
          <a:p>
            <a:r>
              <a:rPr lang="sv-SE" dirty="0"/>
              <a:t>AFS, SAM, OSA </a:t>
            </a:r>
            <a:r>
              <a:rPr lang="sv-SE" dirty="0">
                <a:sym typeface="Wingdings" panose="05000000000000000000" pitchFamily="2" charset="2"/>
              </a:rPr>
              <a:t> detaljer, riktlinjer</a:t>
            </a:r>
            <a:r>
              <a:rPr lang="sv-SE" baseline="0" dirty="0">
                <a:sym typeface="Wingdings" panose="05000000000000000000" pitchFamily="2" charset="2"/>
              </a:rPr>
              <a:t> och råd, dvs </a:t>
            </a:r>
            <a:r>
              <a:rPr lang="sv-SE" baseline="0" dirty="0"/>
              <a:t>det man brukar jobba med (alla är lika viktiga enligt lagen)</a:t>
            </a:r>
            <a:endParaRPr lang="sv-SE" dirty="0"/>
          </a:p>
        </p:txBody>
      </p:sp>
      <p:sp>
        <p:nvSpPr>
          <p:cNvPr id="4" name="Platshållare för bildnummer 3"/>
          <p:cNvSpPr>
            <a:spLocks noGrp="1"/>
          </p:cNvSpPr>
          <p:nvPr>
            <p:ph type="sldNum" sz="quarter" idx="10"/>
          </p:nvPr>
        </p:nvSpPr>
        <p:spPr/>
        <p:txBody>
          <a:bodyPr/>
          <a:lstStyle/>
          <a:p>
            <a:pPr>
              <a:defRPr/>
            </a:pPr>
            <a:fld id="{02E970C2-B072-4C58-857C-A978EFCA1457}" type="slidenum">
              <a:rPr lang="sv-SE" altLang="sv-SE" smtClean="0"/>
              <a:pPr>
                <a:defRPr/>
              </a:pPr>
              <a:t>7</a:t>
            </a:fld>
            <a:endParaRPr lang="sv-SE" altLang="sv-SE"/>
          </a:p>
        </p:txBody>
      </p:sp>
    </p:spTree>
    <p:extLst>
      <p:ext uri="{BB962C8B-B14F-4D97-AF65-F5344CB8AC3E}">
        <p14:creationId xmlns:p14="http://schemas.microsoft.com/office/powerpoint/2010/main" val="235189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sv-SE" altLang="sv-SE" b="1" dirty="0"/>
          </a:p>
          <a:p>
            <a:r>
              <a:rPr lang="sv-SE" altLang="sv-SE" b="1" dirty="0"/>
              <a:t>Systematiskt arbetsmiljöarbete, SAM  </a:t>
            </a:r>
          </a:p>
          <a:p>
            <a:r>
              <a:rPr lang="sv-SE" b="1" dirty="0"/>
              <a:t>Arbetsgivaren</a:t>
            </a:r>
            <a:r>
              <a:rPr lang="sv-SE" dirty="0"/>
              <a:t> </a:t>
            </a:r>
            <a:r>
              <a:rPr lang="sv-SE" b="1" dirty="0"/>
              <a:t>ansvarar</a:t>
            </a:r>
            <a:r>
              <a:rPr lang="sv-SE" dirty="0"/>
              <a:t> för att SAM görs:  </a:t>
            </a:r>
            <a:r>
              <a:rPr lang="sv-SE" b="1" dirty="0"/>
              <a:t>Undersöka – Riskbedöma – vidta åtgärder – följa upp  </a:t>
            </a:r>
            <a:r>
              <a:rPr lang="sv-SE" b="1" baseline="0" dirty="0"/>
              <a:t>§§</a:t>
            </a:r>
            <a:r>
              <a:rPr lang="sv-SE" b="1" dirty="0"/>
              <a:t> </a:t>
            </a:r>
            <a:r>
              <a:rPr lang="sv-SE" b="1" baseline="0" dirty="0"/>
              <a:t> 8-11 i AFS 2001:1</a:t>
            </a:r>
            <a:endParaRPr lang="sv-SE" b="1" baseline="0" dirty="0">
              <a:cs typeface="Calibri"/>
            </a:endParaRPr>
          </a:p>
          <a:p>
            <a:pPr lvl="0"/>
            <a:endParaRPr lang="sv-SE" b="1" baseline="0" dirty="0"/>
          </a:p>
          <a:p>
            <a:endParaRPr lang="sv-SE" baseline="0" dirty="0"/>
          </a:p>
          <a:p>
            <a:r>
              <a:rPr lang="sv-SE" baseline="0" dirty="0"/>
              <a:t>Vem initierar och ansvarar för att riskbedömning görs? När bör man göra riskbedömningar?</a:t>
            </a:r>
            <a:r>
              <a:rPr lang="sv-SE" dirty="0"/>
              <a:t> </a:t>
            </a:r>
            <a:endParaRPr lang="sv-SE" baseline="0" dirty="0">
              <a:cs typeface="Calibri"/>
            </a:endParaRPr>
          </a:p>
          <a:p>
            <a:pPr marL="169545" indent="-169545">
              <a:buFont typeface="Arial" panose="020B0604020202020204" pitchFamily="34" charset="0"/>
              <a:buChar char="•"/>
            </a:pPr>
            <a:r>
              <a:rPr lang="sv-SE" baseline="0" dirty="0"/>
              <a:t>Förändringar i verksamheten</a:t>
            </a:r>
            <a:r>
              <a:rPr lang="sv-SE" dirty="0"/>
              <a:t>   </a:t>
            </a:r>
            <a:r>
              <a:rPr lang="sv-SE" baseline="0" dirty="0"/>
              <a:t> - När ska man vidta åtgärder?</a:t>
            </a:r>
            <a:r>
              <a:rPr lang="sv-SE" dirty="0"/>
              <a:t> </a:t>
            </a:r>
            <a:r>
              <a:rPr lang="sv-SE" baseline="0" dirty="0"/>
              <a:t> Förebyggande – så tidigt som möjligt i ett förändringsarbete</a:t>
            </a:r>
            <a:endParaRPr lang="sv-SE" baseline="0" dirty="0">
              <a:cs typeface="Calibri"/>
            </a:endParaRPr>
          </a:p>
          <a:p>
            <a:pPr marL="169545" indent="-169545">
              <a:buFont typeface="Arial" panose="020B0604020202020204" pitchFamily="34" charset="0"/>
              <a:buChar char="•"/>
            </a:pPr>
            <a:r>
              <a:rPr lang="sv-SE" baseline="0" dirty="0"/>
              <a:t>Utreda Ohälsa, olycksfall eller allvarliga tillbud</a:t>
            </a:r>
            <a:r>
              <a:rPr lang="sv-SE" dirty="0"/>
              <a:t> </a:t>
            </a:r>
            <a:r>
              <a:rPr lang="sv-SE" baseline="0" dirty="0"/>
              <a:t> -</a:t>
            </a:r>
            <a:r>
              <a:rPr lang="sv-SE" dirty="0"/>
              <a:t> </a:t>
            </a:r>
            <a:r>
              <a:rPr lang="sv-SE" baseline="0" dirty="0"/>
              <a:t> Omedelbart och så snart möjligt vita åtgärder också för att förebygga</a:t>
            </a:r>
            <a:r>
              <a:rPr lang="sv-SE" dirty="0"/>
              <a:t> </a:t>
            </a:r>
            <a:endParaRPr lang="sv-SE" baseline="0" dirty="0">
              <a:cs typeface="Calibri"/>
            </a:endParaRPr>
          </a:p>
          <a:p>
            <a:pPr marL="169545" indent="-169545">
              <a:buFont typeface="Arial" panose="020B0604020202020204" pitchFamily="34" charset="0"/>
              <a:buChar char="•"/>
            </a:pPr>
            <a:r>
              <a:rPr lang="sv-SE" baseline="0" dirty="0"/>
              <a:t>Uppföljning – årlig uppföljning som ska dokumenteras skriftligt</a:t>
            </a:r>
            <a:r>
              <a:rPr lang="sv-SE" dirty="0"/>
              <a:t>  </a:t>
            </a:r>
            <a:r>
              <a:rPr lang="sv-SE" baseline="0" dirty="0"/>
              <a:t> (&gt; 10 anställda).</a:t>
            </a:r>
            <a:endParaRPr lang="sv-SE" baseline="0" dirty="0">
              <a:cs typeface="Calibri"/>
            </a:endParaRPr>
          </a:p>
          <a:p>
            <a:pPr marL="169545" indent="-169545">
              <a:buFont typeface="Arial" panose="020B0604020202020204" pitchFamily="34" charset="0"/>
              <a:buChar char="•"/>
            </a:pPr>
            <a:r>
              <a:rPr lang="sv-SE" baseline="0" dirty="0"/>
              <a:t>Om brister, åtgärda och förbättra!</a:t>
            </a:r>
            <a:endParaRPr lang="sv-SE" baseline="0" dirty="0">
              <a:cs typeface="Calibri"/>
            </a:endParaRPr>
          </a:p>
          <a:p>
            <a:pPr marL="169838" indent="-169838">
              <a:buFont typeface="Arial" panose="020B0604020202020204" pitchFamily="34" charset="0"/>
              <a:buChar char="•"/>
            </a:pPr>
            <a:endParaRPr lang="sv-SE" baseline="0" dirty="0"/>
          </a:p>
          <a:p>
            <a:endParaRPr lang="sv-SE" dirty="0"/>
          </a:p>
        </p:txBody>
      </p:sp>
      <p:sp>
        <p:nvSpPr>
          <p:cNvPr id="4" name="Platshållare för bildnummer 3"/>
          <p:cNvSpPr>
            <a:spLocks noGrp="1"/>
          </p:cNvSpPr>
          <p:nvPr>
            <p:ph type="sldNum" sz="quarter" idx="10"/>
          </p:nvPr>
        </p:nvSpPr>
        <p:spPr/>
        <p:txBody>
          <a:bodyPr/>
          <a:lstStyle/>
          <a:p>
            <a:fld id="{CEBCC947-9ED7-4F72-A9BD-3127A9D1415F}" type="slidenum">
              <a:rPr lang="sv-SE" smtClean="0"/>
              <a:t>8</a:t>
            </a:fld>
            <a:endParaRPr lang="sv-SE"/>
          </a:p>
        </p:txBody>
      </p:sp>
    </p:spTree>
    <p:extLst>
      <p:ext uri="{BB962C8B-B14F-4D97-AF65-F5344CB8AC3E}">
        <p14:creationId xmlns:p14="http://schemas.microsoft.com/office/powerpoint/2010/main" val="171747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endParaRPr lang="sv-SE" b="1" dirty="0"/>
          </a:p>
          <a:p>
            <a:r>
              <a:rPr lang="sv-SE" b="1" dirty="0"/>
              <a:t>Flera metoder att undersöka:</a:t>
            </a:r>
          </a:p>
          <a:p>
            <a:r>
              <a:rPr lang="sv-SE" dirty="0"/>
              <a:t>Ett sätt att pejla av måendet på såväl individ som organisationsnivå.</a:t>
            </a:r>
          </a:p>
          <a:p>
            <a:pPr marL="169545" indent="-169545">
              <a:buFont typeface="Arial" panose="020B0604020202020204" pitchFamily="34" charset="0"/>
              <a:buChar char="•"/>
            </a:pPr>
            <a:r>
              <a:rPr lang="sv-SE" dirty="0"/>
              <a:t>En </a:t>
            </a:r>
            <a:r>
              <a:rPr lang="sv-SE" b="1" dirty="0"/>
              <a:t>personalvårdsrond / Skyddsrond  </a:t>
            </a:r>
            <a:r>
              <a:rPr lang="sv-SE" dirty="0"/>
              <a:t>innebär att personalansvarig,</a:t>
            </a:r>
            <a:r>
              <a:rPr lang="sv-SE" baseline="0" dirty="0"/>
              <a:t> närmaste chef och skyddsombud går igenom personalstyrkan och diskuterar hur personalen mår.</a:t>
            </a:r>
            <a:endParaRPr lang="sv-SE" dirty="0">
              <a:cs typeface="Calibri" panose="020F0502020204030204"/>
            </a:endParaRPr>
          </a:p>
          <a:p>
            <a:pPr marL="169545" indent="-169545">
              <a:buFont typeface="Arial" panose="020B0604020202020204" pitchFamily="34" charset="0"/>
              <a:buChar char="•"/>
            </a:pPr>
            <a:r>
              <a:rPr lang="sv-SE" dirty="0"/>
              <a:t>Utvecklingssamtal – chef/medarbetare</a:t>
            </a:r>
            <a:endParaRPr lang="sv-SE" dirty="0">
              <a:cs typeface="Calibri" panose="020F0502020204030204"/>
            </a:endParaRPr>
          </a:p>
          <a:p>
            <a:pPr marL="169545" indent="-169545" defTabSz="905805">
              <a:buFont typeface="Arial" panose="020B0604020202020204" pitchFamily="34" charset="0"/>
              <a:buChar char="•"/>
              <a:defRPr/>
            </a:pPr>
            <a:r>
              <a:rPr lang="sv-SE" dirty="0"/>
              <a:t>Medarbetarenkät – UNDERSÖKA</a:t>
            </a:r>
            <a:r>
              <a:rPr lang="sv-SE" baseline="0" dirty="0"/>
              <a:t> –RISKBEDÖMA – ÅTGÄRDA- KONTROLLERA (tex FHV , extern hjälp)</a:t>
            </a:r>
            <a:endParaRPr lang="sv-SE" dirty="0">
              <a:cs typeface="Calibri" panose="020F0502020204030204"/>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CEBCC947-9ED7-4F72-A9BD-3127A9D1415F}" type="slidenum">
              <a:rPr lang="sv-SE" smtClean="0"/>
              <a:t>9</a:t>
            </a:fld>
            <a:endParaRPr lang="sv-SE"/>
          </a:p>
        </p:txBody>
      </p:sp>
    </p:spTree>
    <p:extLst>
      <p:ext uri="{BB962C8B-B14F-4D97-AF65-F5344CB8AC3E}">
        <p14:creationId xmlns:p14="http://schemas.microsoft.com/office/powerpoint/2010/main" val="348864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260000" y="1080000"/>
            <a:ext cx="7196216" cy="2056314"/>
          </a:xfrm>
        </p:spPr>
        <p:txBody>
          <a:bodyPr lIns="0" tIns="0" rIns="0" bIns="72000" anchor="t" anchorCtr="0"/>
          <a:lstStyle>
            <a:lvl1pPr algn="l">
              <a:defRPr sz="6000">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260000" y="3204000"/>
            <a:ext cx="719621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3" name="Line 5"/>
          <p:cNvSpPr>
            <a:spLocks noChangeShapeType="1"/>
          </p:cNvSpPr>
          <p:nvPr userDrawn="1"/>
        </p:nvSpPr>
        <p:spPr bwMode="auto">
          <a:xfrm flipH="1" flipV="1">
            <a:off x="8664537" y="4383088"/>
            <a:ext cx="619125" cy="354013"/>
          </a:xfrm>
          <a:prstGeom prst="line">
            <a:avLst/>
          </a:prstGeom>
          <a:noFill/>
          <a:ln w="381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6"/>
          <p:cNvSpPr>
            <a:spLocks/>
          </p:cNvSpPr>
          <p:nvPr userDrawn="1"/>
        </p:nvSpPr>
        <p:spPr bwMode="auto">
          <a:xfrm>
            <a:off x="9901200" y="544353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6" name="Freeform 8"/>
          <p:cNvSpPr>
            <a:spLocks/>
          </p:cNvSpPr>
          <p:nvPr userDrawn="1"/>
        </p:nvSpPr>
        <p:spPr bwMode="auto">
          <a:xfrm>
            <a:off x="11756987" y="438308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7" name="Freeform 9"/>
          <p:cNvSpPr>
            <a:spLocks/>
          </p:cNvSpPr>
          <p:nvPr userDrawn="1"/>
        </p:nvSpPr>
        <p:spPr bwMode="auto">
          <a:xfrm>
            <a:off x="10520325" y="438308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8" name="Freeform 10"/>
          <p:cNvSpPr>
            <a:spLocks/>
          </p:cNvSpPr>
          <p:nvPr userDrawn="1"/>
        </p:nvSpPr>
        <p:spPr bwMode="auto">
          <a:xfrm>
            <a:off x="9901200" y="332263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9" name="Freeform 11"/>
          <p:cNvSpPr>
            <a:spLocks/>
          </p:cNvSpPr>
          <p:nvPr userDrawn="1"/>
        </p:nvSpPr>
        <p:spPr bwMode="auto">
          <a:xfrm>
            <a:off x="10520325" y="139700"/>
            <a:ext cx="1236663" cy="1414463"/>
          </a:xfrm>
          <a:custGeom>
            <a:avLst/>
            <a:gdLst>
              <a:gd name="T0" fmla="*/ 0 w 1249"/>
              <a:gd name="T1" fmla="*/ 362 h 1443"/>
              <a:gd name="T2" fmla="*/ 0 w 1249"/>
              <a:gd name="T3" fmla="*/ 1083 h 1443"/>
              <a:gd name="T4" fmla="*/ 624 w 1249"/>
              <a:gd name="T5" fmla="*/ 1443 h 1443"/>
              <a:gd name="T6" fmla="*/ 1249 w 1249"/>
              <a:gd name="T7" fmla="*/ 1083 h 1443"/>
              <a:gd name="T8" fmla="*/ 1249 w 1249"/>
              <a:gd name="T9" fmla="*/ 362 h 1443"/>
              <a:gd name="T10" fmla="*/ 624 w 1249"/>
              <a:gd name="T11" fmla="*/ 0 h 1443"/>
              <a:gd name="T12" fmla="*/ 0 w 1249"/>
              <a:gd name="T13" fmla="*/ 362 h 1443"/>
            </a:gdLst>
            <a:ahLst/>
            <a:cxnLst>
              <a:cxn ang="0">
                <a:pos x="T0" y="T1"/>
              </a:cxn>
              <a:cxn ang="0">
                <a:pos x="T2" y="T3"/>
              </a:cxn>
              <a:cxn ang="0">
                <a:pos x="T4" y="T5"/>
              </a:cxn>
              <a:cxn ang="0">
                <a:pos x="T6" y="T7"/>
              </a:cxn>
              <a:cxn ang="0">
                <a:pos x="T8" y="T9"/>
              </a:cxn>
              <a:cxn ang="0">
                <a:pos x="T10" y="T11"/>
              </a:cxn>
              <a:cxn ang="0">
                <a:pos x="T12" y="T13"/>
              </a:cxn>
            </a:cxnLst>
            <a:rect l="0" t="0" r="r" b="b"/>
            <a:pathLst>
              <a:path w="1249" h="1443">
                <a:moveTo>
                  <a:pt x="0" y="362"/>
                </a:moveTo>
                <a:lnTo>
                  <a:pt x="0" y="1083"/>
                </a:lnTo>
                <a:lnTo>
                  <a:pt x="624" y="1443"/>
                </a:lnTo>
                <a:lnTo>
                  <a:pt x="1249" y="1083"/>
                </a:lnTo>
                <a:lnTo>
                  <a:pt x="1249" y="362"/>
                </a:lnTo>
                <a:lnTo>
                  <a:pt x="624" y="0"/>
                </a:lnTo>
                <a:lnTo>
                  <a:pt x="0" y="362"/>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0" name="Freeform 12"/>
          <p:cNvSpPr>
            <a:spLocks/>
          </p:cNvSpPr>
          <p:nvPr userDrawn="1"/>
        </p:nvSpPr>
        <p:spPr bwMode="auto">
          <a:xfrm>
            <a:off x="11137862" y="120173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1" name="Freeform 13"/>
          <p:cNvSpPr>
            <a:spLocks/>
          </p:cNvSpPr>
          <p:nvPr userDrawn="1"/>
        </p:nvSpPr>
        <p:spPr bwMode="auto">
          <a:xfrm>
            <a:off x="9901200" y="1201738"/>
            <a:ext cx="1236663" cy="1412875"/>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22" name="Freeform 14"/>
          <p:cNvSpPr>
            <a:spLocks/>
          </p:cNvSpPr>
          <p:nvPr userDrawn="1"/>
        </p:nvSpPr>
        <p:spPr bwMode="auto">
          <a:xfrm>
            <a:off x="9283662" y="2262188"/>
            <a:ext cx="1236663"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3" name="Freeform 15"/>
          <p:cNvSpPr>
            <a:spLocks/>
          </p:cNvSpPr>
          <p:nvPr userDrawn="1"/>
        </p:nvSpPr>
        <p:spPr bwMode="auto">
          <a:xfrm>
            <a:off x="8664537" y="332263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4" name="Line 16"/>
          <p:cNvSpPr>
            <a:spLocks noChangeShapeType="1"/>
          </p:cNvSpPr>
          <p:nvPr userDrawn="1"/>
        </p:nvSpPr>
        <p:spPr bwMode="auto">
          <a:xfrm flipV="1">
            <a:off x="8664537" y="3675063"/>
            <a:ext cx="0" cy="708025"/>
          </a:xfrm>
          <a:prstGeom prst="line">
            <a:avLst/>
          </a:prstGeom>
          <a:noFill/>
          <a:ln w="381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5" name="Freeform 10"/>
          <p:cNvSpPr>
            <a:spLocks/>
          </p:cNvSpPr>
          <p:nvPr userDrawn="1"/>
        </p:nvSpPr>
        <p:spPr bwMode="auto">
          <a:xfrm>
            <a:off x="9281281" y="139700"/>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6" name="Freeform 12"/>
          <p:cNvSpPr>
            <a:spLocks/>
          </p:cNvSpPr>
          <p:nvPr userDrawn="1"/>
        </p:nvSpPr>
        <p:spPr bwMode="auto">
          <a:xfrm>
            <a:off x="8045412" y="438308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0" name="Freeform 10"/>
          <p:cNvSpPr>
            <a:spLocks noChangeAspect="1"/>
          </p:cNvSpPr>
          <p:nvPr userDrawn="1"/>
        </p:nvSpPr>
        <p:spPr bwMode="auto">
          <a:xfrm>
            <a:off x="8053090" y="138875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3" name="Rak koppling 32"/>
          <p:cNvCxnSpPr>
            <a:cxnSpLocks/>
          </p:cNvCxnSpPr>
          <p:nvPr userDrawn="1"/>
        </p:nvCxnSpPr>
        <p:spPr>
          <a:xfrm flipV="1">
            <a:off x="8661064" y="1201038"/>
            <a:ext cx="617836" cy="3531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koppling 33"/>
          <p:cNvCxnSpPr>
            <a:cxnSpLocks/>
          </p:cNvCxnSpPr>
          <p:nvPr userDrawn="1"/>
        </p:nvCxnSpPr>
        <p:spPr>
          <a:xfrm>
            <a:off x="8349717" y="2072751"/>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10"/>
          <p:cNvSpPr>
            <a:spLocks noChangeAspect="1"/>
          </p:cNvSpPr>
          <p:nvPr userDrawn="1"/>
        </p:nvSpPr>
        <p:spPr bwMode="auto">
          <a:xfrm>
            <a:off x="8053090" y="242044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40" name="Bildobjekt 3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Tree>
    <p:extLst>
      <p:ext uri="{BB962C8B-B14F-4D97-AF65-F5344CB8AC3E}">
        <p14:creationId xmlns:p14="http://schemas.microsoft.com/office/powerpoint/2010/main" val="76621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nittsrubrik Gul">
    <p:bg>
      <p:bgPr>
        <a:solidFill>
          <a:schemeClr val="accent5"/>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
        <p:nvSpPr>
          <p:cNvPr id="9" name="Freeform 6"/>
          <p:cNvSpPr>
            <a:spLocks/>
          </p:cNvSpPr>
          <p:nvPr userDrawn="1"/>
        </p:nvSpPr>
        <p:spPr bwMode="auto">
          <a:xfrm>
            <a:off x="9365941" y="569921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Freeform 8"/>
          <p:cNvSpPr>
            <a:spLocks/>
          </p:cNvSpPr>
          <p:nvPr userDrawn="1"/>
        </p:nvSpPr>
        <p:spPr bwMode="auto">
          <a:xfrm>
            <a:off x="11221728" y="463876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Freeform 9"/>
          <p:cNvSpPr>
            <a:spLocks/>
          </p:cNvSpPr>
          <p:nvPr userDrawn="1"/>
        </p:nvSpPr>
        <p:spPr bwMode="auto">
          <a:xfrm>
            <a:off x="9985066" y="463876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 name="Freeform 10"/>
          <p:cNvSpPr>
            <a:spLocks/>
          </p:cNvSpPr>
          <p:nvPr userDrawn="1"/>
        </p:nvSpPr>
        <p:spPr bwMode="auto">
          <a:xfrm>
            <a:off x="9365941" y="357831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p:cNvSpPr>
            <a:spLocks/>
          </p:cNvSpPr>
          <p:nvPr userDrawn="1"/>
        </p:nvSpPr>
        <p:spPr bwMode="auto">
          <a:xfrm>
            <a:off x="8129278" y="357831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p:cNvSpPr>
            <a:spLocks/>
          </p:cNvSpPr>
          <p:nvPr userDrawn="1"/>
        </p:nvSpPr>
        <p:spPr bwMode="auto">
          <a:xfrm>
            <a:off x="7510153" y="463876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noChangeAspect="1"/>
          </p:cNvSpPr>
          <p:nvPr userDrawn="1"/>
        </p:nvSpPr>
        <p:spPr bwMode="auto">
          <a:xfrm>
            <a:off x="6309316" y="410821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a:off x="6891026" y="4629138"/>
            <a:ext cx="619126" cy="3636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userDrawn="1"/>
        </p:nvCxnSpPr>
        <p:spPr>
          <a:xfrm>
            <a:off x="6608324" y="478782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6309316" y="512982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10602604" y="3770367"/>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0"/>
          <p:cNvSpPr>
            <a:spLocks noChangeAspect="1"/>
          </p:cNvSpPr>
          <p:nvPr userDrawn="1"/>
        </p:nvSpPr>
        <p:spPr bwMode="auto">
          <a:xfrm>
            <a:off x="10904232" y="325716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4" name="Rak koppling 23"/>
          <p:cNvCxnSpPr>
            <a:cxnSpLocks/>
          </p:cNvCxnSpPr>
          <p:nvPr userDrawn="1"/>
        </p:nvCxnSpPr>
        <p:spPr>
          <a:xfrm flipV="1">
            <a:off x="6007688" y="5646045"/>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10"/>
          <p:cNvSpPr>
            <a:spLocks noChangeAspect="1"/>
          </p:cNvSpPr>
          <p:nvPr userDrawn="1"/>
        </p:nvSpPr>
        <p:spPr bwMode="auto">
          <a:xfrm>
            <a:off x="5436480" y="56294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9" name="Rak koppling 28"/>
          <p:cNvCxnSpPr>
            <a:cxnSpLocks/>
          </p:cNvCxnSpPr>
          <p:nvPr userDrawn="1"/>
        </p:nvCxnSpPr>
        <p:spPr>
          <a:xfrm>
            <a:off x="8127692" y="605164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noChangeAspect="1"/>
          </p:cNvSpPr>
          <p:nvPr userDrawn="1"/>
        </p:nvSpPr>
        <p:spPr bwMode="auto">
          <a:xfrm>
            <a:off x="7828684" y="6399336"/>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7" name="Rubrik 1"/>
          <p:cNvSpPr>
            <a:spLocks noGrp="1"/>
          </p:cNvSpPr>
          <p:nvPr>
            <p:ph type="title"/>
          </p:nvPr>
        </p:nvSpPr>
        <p:spPr>
          <a:xfrm>
            <a:off x="1260000" y="1080000"/>
            <a:ext cx="10515600" cy="1858652"/>
          </a:xfrm>
        </p:spPr>
        <p:txBody>
          <a:bodyPr lIns="0" tIns="0" rIns="0" bIns="72000" anchor="t"/>
          <a:lstStyle>
            <a:lvl1pPr>
              <a:defRPr sz="6000">
                <a:solidFill>
                  <a:schemeClr val="bg1"/>
                </a:solidFill>
              </a:defRPr>
            </a:lvl1pPr>
          </a:lstStyle>
          <a:p>
            <a:r>
              <a:rPr lang="sv-SE"/>
              <a:t>Klicka här för att ändra mall för rubrikformat</a:t>
            </a:r>
            <a:endParaRPr lang="sv-SE" dirty="0"/>
          </a:p>
        </p:txBody>
      </p:sp>
      <p:sp>
        <p:nvSpPr>
          <p:cNvPr id="28" name="Platshållare för text 2"/>
          <p:cNvSpPr>
            <a:spLocks noGrp="1"/>
          </p:cNvSpPr>
          <p:nvPr>
            <p:ph type="body" idx="1"/>
          </p:nvPr>
        </p:nvSpPr>
        <p:spPr>
          <a:xfrm>
            <a:off x="1260000" y="3168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54688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nittsrubrik Grå">
    <p:bg>
      <p:bgPr>
        <a:solidFill>
          <a:schemeClr val="accent6"/>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
        <p:nvSpPr>
          <p:cNvPr id="9" name="Freeform 6"/>
          <p:cNvSpPr>
            <a:spLocks/>
          </p:cNvSpPr>
          <p:nvPr userDrawn="1"/>
        </p:nvSpPr>
        <p:spPr bwMode="auto">
          <a:xfrm>
            <a:off x="9365941" y="569921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Freeform 8"/>
          <p:cNvSpPr>
            <a:spLocks/>
          </p:cNvSpPr>
          <p:nvPr userDrawn="1"/>
        </p:nvSpPr>
        <p:spPr bwMode="auto">
          <a:xfrm>
            <a:off x="11221728" y="463876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Freeform 9"/>
          <p:cNvSpPr>
            <a:spLocks/>
          </p:cNvSpPr>
          <p:nvPr userDrawn="1"/>
        </p:nvSpPr>
        <p:spPr bwMode="auto">
          <a:xfrm>
            <a:off x="9985066" y="463876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 name="Freeform 10"/>
          <p:cNvSpPr>
            <a:spLocks/>
          </p:cNvSpPr>
          <p:nvPr userDrawn="1"/>
        </p:nvSpPr>
        <p:spPr bwMode="auto">
          <a:xfrm>
            <a:off x="9365941" y="357831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p:cNvSpPr>
            <a:spLocks/>
          </p:cNvSpPr>
          <p:nvPr userDrawn="1"/>
        </p:nvSpPr>
        <p:spPr bwMode="auto">
          <a:xfrm>
            <a:off x="8129278" y="357831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p:cNvSpPr>
            <a:spLocks/>
          </p:cNvSpPr>
          <p:nvPr userDrawn="1"/>
        </p:nvSpPr>
        <p:spPr bwMode="auto">
          <a:xfrm>
            <a:off x="7510153" y="463876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noChangeAspect="1"/>
          </p:cNvSpPr>
          <p:nvPr userDrawn="1"/>
        </p:nvSpPr>
        <p:spPr bwMode="auto">
          <a:xfrm>
            <a:off x="6309316" y="410821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a:off x="6891026" y="4629138"/>
            <a:ext cx="619126" cy="3636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userDrawn="1"/>
        </p:nvCxnSpPr>
        <p:spPr>
          <a:xfrm>
            <a:off x="6608324" y="478782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6309316" y="512982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10602604" y="3770367"/>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0"/>
          <p:cNvSpPr>
            <a:spLocks noChangeAspect="1"/>
          </p:cNvSpPr>
          <p:nvPr userDrawn="1"/>
        </p:nvSpPr>
        <p:spPr bwMode="auto">
          <a:xfrm>
            <a:off x="10904232" y="325716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4" name="Rak koppling 23"/>
          <p:cNvCxnSpPr>
            <a:cxnSpLocks/>
          </p:cNvCxnSpPr>
          <p:nvPr userDrawn="1"/>
        </p:nvCxnSpPr>
        <p:spPr>
          <a:xfrm flipV="1">
            <a:off x="6007688" y="5646045"/>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10"/>
          <p:cNvSpPr>
            <a:spLocks noChangeAspect="1"/>
          </p:cNvSpPr>
          <p:nvPr userDrawn="1"/>
        </p:nvSpPr>
        <p:spPr bwMode="auto">
          <a:xfrm>
            <a:off x="5436480" y="56294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9" name="Rak koppling 28"/>
          <p:cNvCxnSpPr>
            <a:cxnSpLocks/>
          </p:cNvCxnSpPr>
          <p:nvPr userDrawn="1"/>
        </p:nvCxnSpPr>
        <p:spPr>
          <a:xfrm>
            <a:off x="8127692" y="605164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noChangeAspect="1"/>
          </p:cNvSpPr>
          <p:nvPr userDrawn="1"/>
        </p:nvSpPr>
        <p:spPr bwMode="auto">
          <a:xfrm>
            <a:off x="7828684" y="6399336"/>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7" name="Rubrik 1"/>
          <p:cNvSpPr>
            <a:spLocks noGrp="1"/>
          </p:cNvSpPr>
          <p:nvPr>
            <p:ph type="title"/>
          </p:nvPr>
        </p:nvSpPr>
        <p:spPr>
          <a:xfrm>
            <a:off x="1260000" y="1080000"/>
            <a:ext cx="10515600" cy="1858652"/>
          </a:xfrm>
        </p:spPr>
        <p:txBody>
          <a:bodyPr lIns="0" tIns="0" rIns="0" bIns="72000" anchor="t"/>
          <a:lstStyle>
            <a:lvl1pPr>
              <a:defRPr sz="6000">
                <a:solidFill>
                  <a:schemeClr val="bg1"/>
                </a:solidFill>
              </a:defRPr>
            </a:lvl1pPr>
          </a:lstStyle>
          <a:p>
            <a:r>
              <a:rPr lang="sv-SE"/>
              <a:t>Klicka här för att ändra mall för rubrikformat</a:t>
            </a:r>
            <a:endParaRPr lang="sv-SE" dirty="0"/>
          </a:p>
        </p:txBody>
      </p:sp>
      <p:sp>
        <p:nvSpPr>
          <p:cNvPr id="28" name="Platshållare för text 2"/>
          <p:cNvSpPr>
            <a:spLocks noGrp="1"/>
          </p:cNvSpPr>
          <p:nvPr>
            <p:ph type="body" idx="1"/>
          </p:nvPr>
        </p:nvSpPr>
        <p:spPr>
          <a:xfrm>
            <a:off x="1260000" y="3168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28241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Hexa">
    <p:spTree>
      <p:nvGrpSpPr>
        <p:cNvPr id="1" name=""/>
        <p:cNvGrpSpPr/>
        <p:nvPr/>
      </p:nvGrpSpPr>
      <p:grpSpPr>
        <a:xfrm>
          <a:off x="0" y="0"/>
          <a:ext cx="0" cy="0"/>
          <a:chOff x="0" y="0"/>
          <a:chExt cx="0" cy="0"/>
        </a:xfrm>
      </p:grpSpPr>
      <p:grpSp>
        <p:nvGrpSpPr>
          <p:cNvPr id="140" name="Grupp 139"/>
          <p:cNvGrpSpPr/>
          <p:nvPr userDrawn="1"/>
        </p:nvGrpSpPr>
        <p:grpSpPr>
          <a:xfrm>
            <a:off x="7794063" y="-373777"/>
            <a:ext cx="5358679" cy="7726038"/>
            <a:chOff x="7794063" y="-373777"/>
            <a:chExt cx="5358679" cy="7726038"/>
          </a:xfrm>
        </p:grpSpPr>
        <p:cxnSp>
          <p:nvCxnSpPr>
            <p:cNvPr id="141" name="Rak koppling 140"/>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42" name="Grupp 141"/>
            <p:cNvGrpSpPr/>
            <p:nvPr userDrawn="1"/>
          </p:nvGrpSpPr>
          <p:grpSpPr>
            <a:xfrm>
              <a:off x="7794063" y="-373777"/>
              <a:ext cx="5358679" cy="7726038"/>
              <a:chOff x="7794063" y="-373777"/>
              <a:chExt cx="5358679" cy="7726038"/>
            </a:xfrm>
          </p:grpSpPr>
          <p:sp>
            <p:nvSpPr>
              <p:cNvPr id="143"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144" name="Rak koppling 143"/>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5"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46" name="Rak koppling 145"/>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48" name="Rak koppling 147"/>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49" name="Grupp 148"/>
              <p:cNvGrpSpPr/>
              <p:nvPr userDrawn="1"/>
            </p:nvGrpSpPr>
            <p:grpSpPr>
              <a:xfrm>
                <a:off x="10519065" y="-373777"/>
                <a:ext cx="1236663" cy="1409610"/>
                <a:chOff x="7217097" y="4780249"/>
                <a:chExt cx="1236663" cy="1409610"/>
              </a:xfrm>
            </p:grpSpPr>
            <p:cxnSp>
              <p:nvCxnSpPr>
                <p:cNvPr id="189" name="Rak koppling 188"/>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90" name="Rak koppling 189"/>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91" name="Rak koppling 190"/>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92" name="Rak koppling 191"/>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93" name="Rak koppling 192"/>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94" name="Rak koppling 193"/>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50" name="Grupp 149"/>
              <p:cNvGrpSpPr/>
              <p:nvPr userDrawn="1"/>
            </p:nvGrpSpPr>
            <p:grpSpPr>
              <a:xfrm>
                <a:off x="11130550" y="676135"/>
                <a:ext cx="1236663" cy="1409610"/>
                <a:chOff x="11158259" y="717760"/>
                <a:chExt cx="1236663" cy="1409610"/>
              </a:xfrm>
            </p:grpSpPr>
            <p:cxnSp>
              <p:nvCxnSpPr>
                <p:cNvPr id="184" name="Rak koppling 183"/>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5" name="Rak koppling 184"/>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6" name="Rak koppling 185"/>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7" name="Rak koppling 186"/>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8" name="Rak koppling 187"/>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51" name="Grupp 150"/>
              <p:cNvGrpSpPr/>
              <p:nvPr userDrawn="1"/>
            </p:nvGrpSpPr>
            <p:grpSpPr>
              <a:xfrm>
                <a:off x="11736919" y="1731911"/>
                <a:ext cx="1236663" cy="1409610"/>
                <a:chOff x="11158259" y="717760"/>
                <a:chExt cx="1236663" cy="1409610"/>
              </a:xfrm>
            </p:grpSpPr>
            <p:cxnSp>
              <p:nvCxnSpPr>
                <p:cNvPr id="179" name="Rak koppling 178"/>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0" name="Rak koppling 179"/>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1" name="Rak koppling 180"/>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2" name="Rak koppling 181"/>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83" name="Rak koppling 182"/>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52" name="Grupp 151"/>
              <p:cNvGrpSpPr/>
              <p:nvPr userDrawn="1"/>
            </p:nvGrpSpPr>
            <p:grpSpPr>
              <a:xfrm rot="3600000">
                <a:off x="11126291" y="2804214"/>
                <a:ext cx="1236663" cy="1409610"/>
                <a:chOff x="11158259" y="717760"/>
                <a:chExt cx="1236663" cy="1409610"/>
              </a:xfrm>
            </p:grpSpPr>
            <p:cxnSp>
              <p:nvCxnSpPr>
                <p:cNvPr id="174" name="Rak koppling 173"/>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5" name="Rak koppling 174"/>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6" name="Rak koppling 175"/>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7" name="Rak koppling 176"/>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8" name="Rak koppling 177"/>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53" name="Grupp 152"/>
              <p:cNvGrpSpPr/>
              <p:nvPr userDrawn="1"/>
            </p:nvGrpSpPr>
            <p:grpSpPr>
              <a:xfrm>
                <a:off x="10510520" y="3851094"/>
                <a:ext cx="1236663" cy="1409610"/>
                <a:chOff x="10506364" y="3846938"/>
                <a:chExt cx="1236663" cy="1409610"/>
              </a:xfrm>
            </p:grpSpPr>
            <p:cxnSp>
              <p:nvCxnSpPr>
                <p:cNvPr id="168" name="Rak koppling 167"/>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69" name="Grupp 168"/>
                <p:cNvGrpSpPr/>
                <p:nvPr userDrawn="1"/>
              </p:nvGrpSpPr>
              <p:grpSpPr>
                <a:xfrm>
                  <a:off x="10506364" y="3846938"/>
                  <a:ext cx="1225196" cy="1409610"/>
                  <a:chOff x="10506364" y="3846938"/>
                  <a:chExt cx="1225196" cy="1409610"/>
                </a:xfrm>
              </p:grpSpPr>
              <p:cxnSp>
                <p:nvCxnSpPr>
                  <p:cNvPr id="170" name="Rak koppling 169"/>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1" name="Rak koppling 170"/>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2" name="Rak koppling 171"/>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73" name="Rak koppling 172"/>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154" name="Rak koppling 153"/>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55" name="Rak koppling 154"/>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56" name="Rak koppling 155"/>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57" name="Rak koppling 156"/>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58" name="Grupp 157"/>
              <p:cNvGrpSpPr/>
              <p:nvPr userDrawn="1"/>
            </p:nvGrpSpPr>
            <p:grpSpPr>
              <a:xfrm>
                <a:off x="11125183" y="5260570"/>
                <a:ext cx="1236663" cy="1056240"/>
                <a:chOff x="11125183" y="5260570"/>
                <a:chExt cx="1236663" cy="1056240"/>
              </a:xfrm>
            </p:grpSpPr>
            <p:cxnSp>
              <p:nvCxnSpPr>
                <p:cNvPr id="165" name="Rak koppling 164"/>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6" name="Rak koppling 165"/>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7" name="Rak koppling 166"/>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59" name="Grupp 158"/>
              <p:cNvGrpSpPr/>
              <p:nvPr userDrawn="1"/>
            </p:nvGrpSpPr>
            <p:grpSpPr>
              <a:xfrm rot="3600000">
                <a:off x="10516420" y="5969315"/>
                <a:ext cx="1236663" cy="1409610"/>
                <a:chOff x="11158259" y="717760"/>
                <a:chExt cx="1236663" cy="1409610"/>
              </a:xfrm>
            </p:grpSpPr>
            <p:cxnSp>
              <p:nvCxnSpPr>
                <p:cNvPr id="160" name="Rak koppling 159"/>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61" name="Rak koppling 160"/>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62" name="Rak koppling 161"/>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63" name="Rak koppling 162"/>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64" name="Rak koppling 163"/>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
        <p:nvSpPr>
          <p:cNvPr id="3" name="Platshållare för innehåll 2"/>
          <p:cNvSpPr>
            <a:spLocks noGrp="1"/>
          </p:cNvSpPr>
          <p:nvPr>
            <p:ph idx="1"/>
          </p:nvPr>
        </p:nvSpPr>
        <p:spPr>
          <a:xfrm>
            <a:off x="2173886" y="1676350"/>
            <a:ext cx="9504000" cy="4680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userDrawn="1">
            <p:ph type="dt" sz="half" idx="10"/>
          </p:nvPr>
        </p:nvSpPr>
        <p:spPr>
          <a:xfrm>
            <a:off x="10307782" y="6438399"/>
            <a:ext cx="1370104" cy="365125"/>
          </a:xfrm>
        </p:spPr>
        <p:txBody>
          <a:bodyPr/>
          <a:lstStyle/>
          <a:p>
            <a:fld id="{20A9C618-5F26-4FC9-827C-64F3423F62AF}" type="datetimeFigureOut">
              <a:rPr lang="sv-SE" smtClean="0"/>
              <a:t>2024-03-14</a:t>
            </a:fld>
            <a:endParaRPr lang="sv-SE"/>
          </a:p>
        </p:txBody>
      </p:sp>
      <p:sp>
        <p:nvSpPr>
          <p:cNvPr id="5" name="Platshållare för sidfot 4"/>
          <p:cNvSpPr>
            <a:spLocks noGrp="1"/>
          </p:cNvSpPr>
          <p:nvPr userDrawn="1">
            <p:ph type="ftr" sz="quarter" idx="11"/>
          </p:nvPr>
        </p:nvSpPr>
        <p:spPr/>
        <p:txBody>
          <a:bodyPr/>
          <a:lstStyle/>
          <a:p>
            <a:endParaRPr lang="sv-SE" dirty="0"/>
          </a:p>
        </p:txBody>
      </p:sp>
      <p:sp>
        <p:nvSpPr>
          <p:cNvPr id="6" name="Platshållare för bildnummer 5"/>
          <p:cNvSpPr>
            <a:spLocks noGrp="1"/>
          </p:cNvSpPr>
          <p:nvPr userDrawn="1">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userDrawn="1">
            <p:ph type="title"/>
          </p:nvPr>
        </p:nvSpPr>
        <p:spPr>
          <a:xfrm>
            <a:off x="2173884" y="520780"/>
            <a:ext cx="9503995" cy="648000"/>
          </a:xfrm>
          <a:gradFill flip="none" rotWithShape="0">
            <a:gsLst>
              <a:gs pos="0">
                <a:srgbClr val="FFFFFF"/>
              </a:gs>
              <a:gs pos="10000">
                <a:srgbClr val="FFFFFF"/>
              </a:gs>
              <a:gs pos="10000">
                <a:srgbClr val="FFFFFF">
                  <a:alpha val="0"/>
                </a:srgbClr>
              </a:gs>
              <a:gs pos="100000">
                <a:schemeClr val="bg1">
                  <a:alpha val="0"/>
                </a:schemeClr>
              </a:gs>
            </a:gsLst>
            <a:lin ang="0" scaled="0"/>
            <a:tileRect/>
          </a:gradFill>
          <a:effectLst>
            <a:innerShdw dist="50800" dir="10800000">
              <a:prstClr val="black"/>
            </a:innerShdw>
          </a:effectLst>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822256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delar Hexa">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997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2173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20A9C618-5F26-4FC9-827C-64F3423F62AF}"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480FBBA-7971-49AD-875E-79201667F5C1}" type="slidenum">
              <a:rPr lang="sv-SE" smtClean="0"/>
              <a:t>‹#›</a:t>
            </a:fld>
            <a:endParaRPr lang="sv-SE"/>
          </a:p>
        </p:txBody>
      </p:sp>
      <p:sp>
        <p:nvSpPr>
          <p:cNvPr id="8" name="Rubrik 7"/>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grpSp>
        <p:nvGrpSpPr>
          <p:cNvPr id="108" name="Grupp 107"/>
          <p:cNvGrpSpPr/>
          <p:nvPr userDrawn="1"/>
        </p:nvGrpSpPr>
        <p:grpSpPr>
          <a:xfrm>
            <a:off x="7794063" y="-373777"/>
            <a:ext cx="5358679" cy="7726038"/>
            <a:chOff x="7794063" y="-373777"/>
            <a:chExt cx="5358679" cy="7726038"/>
          </a:xfrm>
        </p:grpSpPr>
        <p:cxnSp>
          <p:nvCxnSpPr>
            <p:cNvPr id="94" name="Rak koppling 93"/>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07" name="Grupp 106"/>
            <p:cNvGrpSpPr/>
            <p:nvPr userDrawn="1"/>
          </p:nvGrpSpPr>
          <p:grpSpPr>
            <a:xfrm>
              <a:off x="7794063" y="-373777"/>
              <a:ext cx="5358679" cy="7726038"/>
              <a:chOff x="7794063" y="-373777"/>
              <a:chExt cx="5358679" cy="7726038"/>
            </a:xfrm>
          </p:grpSpPr>
          <p:sp>
            <p:nvSpPr>
              <p:cNvPr id="18"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19" name="Rak koppling 18"/>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3" name="Rak koppling 22"/>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4" name="Grupp 33"/>
              <p:cNvGrpSpPr/>
              <p:nvPr userDrawn="1"/>
            </p:nvGrpSpPr>
            <p:grpSpPr>
              <a:xfrm>
                <a:off x="10519065" y="-373777"/>
                <a:ext cx="1236663" cy="1409610"/>
                <a:chOff x="7217097" y="4780249"/>
                <a:chExt cx="1236663" cy="1409610"/>
              </a:xfrm>
            </p:grpSpPr>
            <p:cxnSp>
              <p:nvCxnSpPr>
                <p:cNvPr id="9" name="Rak koppling 8"/>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5" name="Rak koppling 24"/>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7" name="Rak koppling 26"/>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9" name="Rak koppling 28"/>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1" name="Rak koppling 30"/>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3" name="Rak koppling 32"/>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42" name="Grupp 41"/>
              <p:cNvGrpSpPr/>
              <p:nvPr userDrawn="1"/>
            </p:nvGrpSpPr>
            <p:grpSpPr>
              <a:xfrm>
                <a:off x="11130550" y="676135"/>
                <a:ext cx="1236663" cy="1409610"/>
                <a:chOff x="11158259" y="717760"/>
                <a:chExt cx="1236663" cy="1409610"/>
              </a:xfrm>
            </p:grpSpPr>
            <p:cxnSp>
              <p:nvCxnSpPr>
                <p:cNvPr id="36" name="Rak koppling 3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7" name="Rak koppling 3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9" name="Rak koppling 38"/>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0" name="Rak koppling 39"/>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1" name="Rak koppling 40"/>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43" name="Grupp 42"/>
              <p:cNvGrpSpPr/>
              <p:nvPr userDrawn="1"/>
            </p:nvGrpSpPr>
            <p:grpSpPr>
              <a:xfrm>
                <a:off x="11736919" y="1731911"/>
                <a:ext cx="1236663" cy="1409610"/>
                <a:chOff x="11158259" y="717760"/>
                <a:chExt cx="1236663" cy="1409610"/>
              </a:xfrm>
            </p:grpSpPr>
            <p:cxnSp>
              <p:nvCxnSpPr>
                <p:cNvPr id="44" name="Rak koppling 43"/>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5" name="Rak koppling 44"/>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6" name="Rak koppling 45"/>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7" name="Rak koppling 46"/>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8" name="Rak koppling 47"/>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49" name="Grupp 48"/>
              <p:cNvGrpSpPr/>
              <p:nvPr userDrawn="1"/>
            </p:nvGrpSpPr>
            <p:grpSpPr>
              <a:xfrm rot="3600000">
                <a:off x="11126291" y="2804214"/>
                <a:ext cx="1236663" cy="1409610"/>
                <a:chOff x="11158259" y="717760"/>
                <a:chExt cx="1236663" cy="1409610"/>
              </a:xfrm>
            </p:grpSpPr>
            <p:cxnSp>
              <p:nvCxnSpPr>
                <p:cNvPr id="50" name="Rak koppling 49"/>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1" name="Rak koppling 50"/>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2" name="Rak koppling 51"/>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3" name="Rak koppling 52"/>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85" name="Grupp 84"/>
              <p:cNvGrpSpPr/>
              <p:nvPr userDrawn="1"/>
            </p:nvGrpSpPr>
            <p:grpSpPr>
              <a:xfrm>
                <a:off x="10510520" y="3851094"/>
                <a:ext cx="1236663" cy="1409610"/>
                <a:chOff x="10506364" y="3846938"/>
                <a:chExt cx="1236663" cy="1409610"/>
              </a:xfrm>
            </p:grpSpPr>
            <p:cxnSp>
              <p:nvCxnSpPr>
                <p:cNvPr id="82" name="Rak koppling 81"/>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84" name="Grupp 83"/>
                <p:cNvGrpSpPr/>
                <p:nvPr userDrawn="1"/>
              </p:nvGrpSpPr>
              <p:grpSpPr>
                <a:xfrm>
                  <a:off x="10506364" y="3846938"/>
                  <a:ext cx="1225196" cy="1409610"/>
                  <a:chOff x="10506364" y="3846938"/>
                  <a:chExt cx="1225196" cy="1409610"/>
                </a:xfrm>
              </p:grpSpPr>
              <p:cxnSp>
                <p:nvCxnSpPr>
                  <p:cNvPr id="78" name="Rak koppling 77"/>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9" name="Rak koppling 78"/>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80" name="Rak koppling 79"/>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83" name="Rak koppling 82"/>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89" name="Rak koppling 88"/>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90" name="Rak koppling 89"/>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91" name="Rak koppling 90"/>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92" name="Rak koppling 91"/>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00" name="Grupp 99"/>
              <p:cNvGrpSpPr/>
              <p:nvPr userDrawn="1"/>
            </p:nvGrpSpPr>
            <p:grpSpPr>
              <a:xfrm>
                <a:off x="11125183" y="5260570"/>
                <a:ext cx="1236663" cy="1056240"/>
                <a:chOff x="11125183" y="5260570"/>
                <a:chExt cx="1236663" cy="1056240"/>
              </a:xfrm>
            </p:grpSpPr>
            <p:cxnSp>
              <p:nvCxnSpPr>
                <p:cNvPr id="95" name="Rak koppling 94"/>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8" name="Rak koppling 97"/>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9" name="Rak koppling 98"/>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01" name="Grupp 100"/>
              <p:cNvGrpSpPr/>
              <p:nvPr userDrawn="1"/>
            </p:nvGrpSpPr>
            <p:grpSpPr>
              <a:xfrm rot="3600000">
                <a:off x="10516420" y="5969315"/>
                <a:ext cx="1236663" cy="1409610"/>
                <a:chOff x="11158259" y="717760"/>
                <a:chExt cx="1236663" cy="1409610"/>
              </a:xfrm>
            </p:grpSpPr>
            <p:cxnSp>
              <p:nvCxnSpPr>
                <p:cNvPr id="102" name="Rak koppling 101"/>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03" name="Rak koppling 102"/>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04" name="Rak koppling 103"/>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05" name="Rak koppling 104"/>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106" name="Rak koppling 105"/>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69088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Hexa">
    <p:spTree>
      <p:nvGrpSpPr>
        <p:cNvPr id="1" name=""/>
        <p:cNvGrpSpPr/>
        <p:nvPr/>
      </p:nvGrpSpPr>
      <p:grpSpPr>
        <a:xfrm>
          <a:off x="0" y="0"/>
          <a:ext cx="0" cy="0"/>
          <a:chOff x="0" y="0"/>
          <a:chExt cx="0" cy="0"/>
        </a:xfrm>
      </p:grpSpPr>
      <p:sp>
        <p:nvSpPr>
          <p:cNvPr id="6" name="Platshållare för innehåll 5"/>
          <p:cNvSpPr>
            <a:spLocks noGrp="1"/>
          </p:cNvSpPr>
          <p:nvPr userDrawn="1">
            <p:ph sz="quarter" idx="4"/>
          </p:nvPr>
        </p:nvSpPr>
        <p:spPr>
          <a:xfrm>
            <a:off x="6997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userDrawn="1">
            <p:ph type="body" idx="1"/>
          </p:nvPr>
        </p:nvSpPr>
        <p:spPr>
          <a:xfrm>
            <a:off x="2173886" y="1676300"/>
            <a:ext cx="4680000" cy="72000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userDrawn="1">
            <p:ph sz="half" idx="2"/>
          </p:nvPr>
        </p:nvSpPr>
        <p:spPr>
          <a:xfrm>
            <a:off x="2173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userDrawn="1">
            <p:ph type="body" sz="quarter" idx="3"/>
          </p:nvPr>
        </p:nvSpPr>
        <p:spPr>
          <a:xfrm>
            <a:off x="6997886" y="1676300"/>
            <a:ext cx="4680000" cy="720000"/>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Platshållare för datum 6"/>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8" name="Platshållare för sidfot 7"/>
          <p:cNvSpPr>
            <a:spLocks noGrp="1"/>
          </p:cNvSpPr>
          <p:nvPr userDrawn="1">
            <p:ph type="ftr" sz="quarter" idx="11"/>
          </p:nvPr>
        </p:nvSpPr>
        <p:spPr/>
        <p:txBody>
          <a:bodyPr/>
          <a:lstStyle/>
          <a:p>
            <a:endParaRPr lang="sv-SE"/>
          </a:p>
        </p:txBody>
      </p:sp>
      <p:sp>
        <p:nvSpPr>
          <p:cNvPr id="9" name="Platshållare för bildnummer 8"/>
          <p:cNvSpPr>
            <a:spLocks noGrp="1"/>
          </p:cNvSpPr>
          <p:nvPr userDrawn="1">
            <p:ph type="sldNum" sz="quarter" idx="12"/>
          </p:nvPr>
        </p:nvSpPr>
        <p:spPr/>
        <p:txBody>
          <a:bodyPr/>
          <a:lstStyle/>
          <a:p>
            <a:fld id="{D480FBBA-7971-49AD-875E-79201667F5C1}" type="slidenum">
              <a:rPr lang="sv-SE" smtClean="0"/>
              <a:t>‹#›</a:t>
            </a:fld>
            <a:endParaRPr lang="sv-SE"/>
          </a:p>
        </p:txBody>
      </p:sp>
      <p:sp>
        <p:nvSpPr>
          <p:cNvPr id="10" name="Rubrik 9"/>
          <p:cNvSpPr>
            <a:spLocks noGrp="1"/>
          </p:cNvSpPr>
          <p:nvPr userDrawn="1">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grpSp>
        <p:nvGrpSpPr>
          <p:cNvPr id="27" name="Grupp 26"/>
          <p:cNvGrpSpPr/>
          <p:nvPr userDrawn="1"/>
        </p:nvGrpSpPr>
        <p:grpSpPr>
          <a:xfrm>
            <a:off x="7794063" y="-373777"/>
            <a:ext cx="5358679" cy="7726038"/>
            <a:chOff x="7794063" y="-373777"/>
            <a:chExt cx="5358679" cy="7726038"/>
          </a:xfrm>
        </p:grpSpPr>
        <p:cxnSp>
          <p:nvCxnSpPr>
            <p:cNvPr id="28" name="Rak koppling 27"/>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29" name="Grupp 28"/>
            <p:cNvGrpSpPr/>
            <p:nvPr userDrawn="1"/>
          </p:nvGrpSpPr>
          <p:grpSpPr>
            <a:xfrm>
              <a:off x="7794063" y="-373777"/>
              <a:ext cx="5358679" cy="7726038"/>
              <a:chOff x="7794063" y="-373777"/>
              <a:chExt cx="5358679" cy="7726038"/>
            </a:xfrm>
          </p:grpSpPr>
          <p:sp>
            <p:nvSpPr>
              <p:cNvPr id="30"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31" name="Rak koppling 30"/>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3" name="Rak koppling 32"/>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5" name="Rak koppling 34"/>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6" name="Grupp 35"/>
              <p:cNvGrpSpPr/>
              <p:nvPr userDrawn="1"/>
            </p:nvGrpSpPr>
            <p:grpSpPr>
              <a:xfrm>
                <a:off x="10519065" y="-373777"/>
                <a:ext cx="1236663" cy="1409610"/>
                <a:chOff x="7217097" y="4780249"/>
                <a:chExt cx="1236663" cy="1409610"/>
              </a:xfrm>
            </p:grpSpPr>
            <p:cxnSp>
              <p:nvCxnSpPr>
                <p:cNvPr id="76" name="Rak koppling 75"/>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7" name="Rak koppling 76"/>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8" name="Rak koppling 77"/>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9" name="Rak koppling 78"/>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80" name="Rak koppling 79"/>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81" name="Rak koppling 80"/>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7" name="Grupp 36"/>
              <p:cNvGrpSpPr/>
              <p:nvPr userDrawn="1"/>
            </p:nvGrpSpPr>
            <p:grpSpPr>
              <a:xfrm>
                <a:off x="11130550" y="676135"/>
                <a:ext cx="1236663" cy="1409610"/>
                <a:chOff x="11158259" y="717760"/>
                <a:chExt cx="1236663" cy="1409610"/>
              </a:xfrm>
            </p:grpSpPr>
            <p:cxnSp>
              <p:nvCxnSpPr>
                <p:cNvPr id="71" name="Rak koppling 70"/>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2" name="Rak koppling 71"/>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3" name="Rak koppling 72"/>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4" name="Rak koppling 73"/>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5" name="Rak koppling 74"/>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8" name="Grupp 37"/>
              <p:cNvGrpSpPr/>
              <p:nvPr userDrawn="1"/>
            </p:nvGrpSpPr>
            <p:grpSpPr>
              <a:xfrm>
                <a:off x="11736919" y="1731911"/>
                <a:ext cx="1236663" cy="1409610"/>
                <a:chOff x="11158259" y="717760"/>
                <a:chExt cx="1236663" cy="1409610"/>
              </a:xfrm>
            </p:grpSpPr>
            <p:cxnSp>
              <p:nvCxnSpPr>
                <p:cNvPr id="66" name="Rak koppling 6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7" name="Rak koppling 6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8" name="Rak koppling 67"/>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9" name="Rak koppling 68"/>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0" name="Rak koppling 69"/>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9" name="Grupp 38"/>
              <p:cNvGrpSpPr/>
              <p:nvPr userDrawn="1"/>
            </p:nvGrpSpPr>
            <p:grpSpPr>
              <a:xfrm rot="3600000">
                <a:off x="11126291" y="2804214"/>
                <a:ext cx="1236663" cy="1409610"/>
                <a:chOff x="11158259" y="717760"/>
                <a:chExt cx="1236663" cy="1409610"/>
              </a:xfrm>
            </p:grpSpPr>
            <p:cxnSp>
              <p:nvCxnSpPr>
                <p:cNvPr id="61" name="Rak koppling 60"/>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2" name="Rak koppling 61"/>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3" name="Rak koppling 62"/>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4" name="Rak koppling 63"/>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5" name="Rak koppling 64"/>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40" name="Grupp 39"/>
              <p:cNvGrpSpPr/>
              <p:nvPr userDrawn="1"/>
            </p:nvGrpSpPr>
            <p:grpSpPr>
              <a:xfrm>
                <a:off x="10510520" y="3851094"/>
                <a:ext cx="1236663" cy="1409610"/>
                <a:chOff x="10506364" y="3846938"/>
                <a:chExt cx="1236663" cy="1409610"/>
              </a:xfrm>
            </p:grpSpPr>
            <p:cxnSp>
              <p:nvCxnSpPr>
                <p:cNvPr id="55" name="Rak koppling 54"/>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56" name="Grupp 55"/>
                <p:cNvGrpSpPr/>
                <p:nvPr userDrawn="1"/>
              </p:nvGrpSpPr>
              <p:grpSpPr>
                <a:xfrm>
                  <a:off x="10506364" y="3846938"/>
                  <a:ext cx="1225196" cy="1409610"/>
                  <a:chOff x="10506364" y="3846938"/>
                  <a:chExt cx="1225196" cy="1409610"/>
                </a:xfrm>
              </p:grpSpPr>
              <p:cxnSp>
                <p:nvCxnSpPr>
                  <p:cNvPr id="57" name="Rak koppling 56"/>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8" name="Rak koppling 57"/>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9" name="Rak koppling 58"/>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0" name="Rak koppling 59"/>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41" name="Rak koppling 40"/>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2" name="Rak koppling 41"/>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3" name="Rak koppling 42"/>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4" name="Rak koppling 43"/>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45" name="Grupp 44"/>
              <p:cNvGrpSpPr/>
              <p:nvPr userDrawn="1"/>
            </p:nvGrpSpPr>
            <p:grpSpPr>
              <a:xfrm>
                <a:off x="11125183" y="5260570"/>
                <a:ext cx="1236663" cy="1056240"/>
                <a:chOff x="11125183" y="5260570"/>
                <a:chExt cx="1236663" cy="1056240"/>
              </a:xfrm>
            </p:grpSpPr>
            <p:cxnSp>
              <p:nvCxnSpPr>
                <p:cNvPr id="52" name="Rak koppling 51"/>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Rak koppling 52"/>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6" name="Grupp 45"/>
              <p:cNvGrpSpPr/>
              <p:nvPr userDrawn="1"/>
            </p:nvGrpSpPr>
            <p:grpSpPr>
              <a:xfrm rot="3600000">
                <a:off x="10516420" y="5969315"/>
                <a:ext cx="1236663" cy="1409610"/>
                <a:chOff x="11158259" y="717760"/>
                <a:chExt cx="1236663" cy="1409610"/>
              </a:xfrm>
            </p:grpSpPr>
            <p:cxnSp>
              <p:nvCxnSpPr>
                <p:cNvPr id="47" name="Rak koppling 46"/>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8" name="Rak koppling 47"/>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9" name="Rak koppling 48"/>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0" name="Rak koppling 49"/>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1" name="Rak koppling 50"/>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5822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ast rubrik Hexa">
    <p:spTree>
      <p:nvGrpSpPr>
        <p:cNvPr id="1" name=""/>
        <p:cNvGrpSpPr/>
        <p:nvPr/>
      </p:nvGrpSpPr>
      <p:grpSpPr>
        <a:xfrm>
          <a:off x="0" y="0"/>
          <a:ext cx="0" cy="0"/>
          <a:chOff x="0" y="0"/>
          <a:chExt cx="0" cy="0"/>
        </a:xfrm>
      </p:grpSpPr>
      <p:sp>
        <p:nvSpPr>
          <p:cNvPr id="3" name="Platshållare för datum 2"/>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userDrawn="1">
            <p:ph type="ftr" sz="quarter" idx="11"/>
          </p:nvPr>
        </p:nvSpPr>
        <p:spPr/>
        <p:txBody>
          <a:bodyPr/>
          <a:lstStyle/>
          <a:p>
            <a:endParaRPr lang="sv-SE"/>
          </a:p>
        </p:txBody>
      </p:sp>
      <p:sp>
        <p:nvSpPr>
          <p:cNvPr id="5" name="Platshållare för bildnummer 4"/>
          <p:cNvSpPr>
            <a:spLocks noGrp="1"/>
          </p:cNvSpPr>
          <p:nvPr userDrawn="1">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userDrawn="1">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grpSp>
        <p:nvGrpSpPr>
          <p:cNvPr id="22" name="Grupp 21"/>
          <p:cNvGrpSpPr/>
          <p:nvPr userDrawn="1"/>
        </p:nvGrpSpPr>
        <p:grpSpPr>
          <a:xfrm>
            <a:off x="7794063" y="-373777"/>
            <a:ext cx="5358679" cy="7726038"/>
            <a:chOff x="7794063" y="-373777"/>
            <a:chExt cx="5358679" cy="7726038"/>
          </a:xfrm>
        </p:grpSpPr>
        <p:cxnSp>
          <p:nvCxnSpPr>
            <p:cNvPr id="23" name="Rak koppling 22"/>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24" name="Grupp 23"/>
            <p:cNvGrpSpPr/>
            <p:nvPr userDrawn="1"/>
          </p:nvGrpSpPr>
          <p:grpSpPr>
            <a:xfrm>
              <a:off x="7794063" y="-373777"/>
              <a:ext cx="5358679" cy="7726038"/>
              <a:chOff x="7794063" y="-373777"/>
              <a:chExt cx="5358679" cy="7726038"/>
            </a:xfrm>
          </p:grpSpPr>
          <p:sp>
            <p:nvSpPr>
              <p:cNvPr id="25"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26" name="Rak koppling 25"/>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8" name="Rak koppling 27"/>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0" name="Rak koppling 29"/>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1" name="Grupp 30"/>
              <p:cNvGrpSpPr/>
              <p:nvPr userDrawn="1"/>
            </p:nvGrpSpPr>
            <p:grpSpPr>
              <a:xfrm>
                <a:off x="10519065" y="-373777"/>
                <a:ext cx="1236663" cy="1409610"/>
                <a:chOff x="7217097" y="4780249"/>
                <a:chExt cx="1236663" cy="1409610"/>
              </a:xfrm>
            </p:grpSpPr>
            <p:cxnSp>
              <p:nvCxnSpPr>
                <p:cNvPr id="71" name="Rak koppling 70"/>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2" name="Rak koppling 71"/>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3" name="Rak koppling 72"/>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4" name="Rak koppling 73"/>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5" name="Rak koppling 74"/>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6" name="Rak koppling 75"/>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2" name="Grupp 31"/>
              <p:cNvGrpSpPr/>
              <p:nvPr userDrawn="1"/>
            </p:nvGrpSpPr>
            <p:grpSpPr>
              <a:xfrm>
                <a:off x="11130550" y="676135"/>
                <a:ext cx="1236663" cy="1409610"/>
                <a:chOff x="11158259" y="717760"/>
                <a:chExt cx="1236663" cy="1409610"/>
              </a:xfrm>
            </p:grpSpPr>
            <p:cxnSp>
              <p:nvCxnSpPr>
                <p:cNvPr id="66" name="Rak koppling 6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7" name="Rak koppling 6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8" name="Rak koppling 67"/>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9" name="Rak koppling 68"/>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0" name="Rak koppling 69"/>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3" name="Grupp 32"/>
              <p:cNvGrpSpPr/>
              <p:nvPr userDrawn="1"/>
            </p:nvGrpSpPr>
            <p:grpSpPr>
              <a:xfrm>
                <a:off x="11736919" y="1731911"/>
                <a:ext cx="1236663" cy="1409610"/>
                <a:chOff x="11158259" y="717760"/>
                <a:chExt cx="1236663" cy="1409610"/>
              </a:xfrm>
            </p:grpSpPr>
            <p:cxnSp>
              <p:nvCxnSpPr>
                <p:cNvPr id="61" name="Rak koppling 60"/>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2" name="Rak koppling 61"/>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3" name="Rak koppling 62"/>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4" name="Rak koppling 63"/>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5" name="Rak koppling 64"/>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4" name="Grupp 33"/>
              <p:cNvGrpSpPr/>
              <p:nvPr userDrawn="1"/>
            </p:nvGrpSpPr>
            <p:grpSpPr>
              <a:xfrm rot="3600000">
                <a:off x="11126291" y="2804214"/>
                <a:ext cx="1236663" cy="1409610"/>
                <a:chOff x="11158259" y="717760"/>
                <a:chExt cx="1236663" cy="1409610"/>
              </a:xfrm>
            </p:grpSpPr>
            <p:cxnSp>
              <p:nvCxnSpPr>
                <p:cNvPr id="56" name="Rak koppling 5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7" name="Rak koppling 5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8" name="Rak koppling 57"/>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9" name="Rak koppling 58"/>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0" name="Rak koppling 59"/>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5" name="Grupp 34"/>
              <p:cNvGrpSpPr/>
              <p:nvPr userDrawn="1"/>
            </p:nvGrpSpPr>
            <p:grpSpPr>
              <a:xfrm>
                <a:off x="10510520" y="3851094"/>
                <a:ext cx="1236663" cy="1409610"/>
                <a:chOff x="10506364" y="3846938"/>
                <a:chExt cx="1236663" cy="1409610"/>
              </a:xfrm>
            </p:grpSpPr>
            <p:cxnSp>
              <p:nvCxnSpPr>
                <p:cNvPr id="50" name="Rak koppling 49"/>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51" name="Grupp 50"/>
                <p:cNvGrpSpPr/>
                <p:nvPr userDrawn="1"/>
              </p:nvGrpSpPr>
              <p:grpSpPr>
                <a:xfrm>
                  <a:off x="10506364" y="3846938"/>
                  <a:ext cx="1225196" cy="1409610"/>
                  <a:chOff x="10506364" y="3846938"/>
                  <a:chExt cx="1225196" cy="1409610"/>
                </a:xfrm>
              </p:grpSpPr>
              <p:cxnSp>
                <p:nvCxnSpPr>
                  <p:cNvPr id="52" name="Rak koppling 51"/>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3" name="Rak koppling 52"/>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5" name="Rak koppling 54"/>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36" name="Rak koppling 35"/>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7" name="Rak koppling 36"/>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8" name="Rak koppling 37"/>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9" name="Rak koppling 38"/>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40" name="Grupp 39"/>
              <p:cNvGrpSpPr/>
              <p:nvPr userDrawn="1"/>
            </p:nvGrpSpPr>
            <p:grpSpPr>
              <a:xfrm>
                <a:off x="11125183" y="5260570"/>
                <a:ext cx="1236663" cy="1056240"/>
                <a:chOff x="11125183" y="5260570"/>
                <a:chExt cx="1236663" cy="1056240"/>
              </a:xfrm>
            </p:grpSpPr>
            <p:cxnSp>
              <p:nvCxnSpPr>
                <p:cNvPr id="47" name="Rak koppling 46"/>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Rak koppling 47"/>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Rak koppling 48"/>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Grupp 40"/>
              <p:cNvGrpSpPr/>
              <p:nvPr userDrawn="1"/>
            </p:nvGrpSpPr>
            <p:grpSpPr>
              <a:xfrm rot="3600000">
                <a:off x="10516420" y="5969315"/>
                <a:ext cx="1236663" cy="1409610"/>
                <a:chOff x="11158259" y="717760"/>
                <a:chExt cx="1236663" cy="1409610"/>
              </a:xfrm>
            </p:grpSpPr>
            <p:cxnSp>
              <p:nvCxnSpPr>
                <p:cNvPr id="42" name="Rak koppling 41"/>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3" name="Rak koppling 42"/>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4" name="Rak koppling 43"/>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5" name="Rak koppling 44"/>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6" name="Rak koppling 45"/>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2940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Tom Hexa">
    <p:spTree>
      <p:nvGrpSpPr>
        <p:cNvPr id="1" name=""/>
        <p:cNvGrpSpPr/>
        <p:nvPr/>
      </p:nvGrpSpPr>
      <p:grpSpPr>
        <a:xfrm>
          <a:off x="0" y="0"/>
          <a:ext cx="0" cy="0"/>
          <a:chOff x="0" y="0"/>
          <a:chExt cx="0" cy="0"/>
        </a:xfrm>
      </p:grpSpPr>
      <p:sp>
        <p:nvSpPr>
          <p:cNvPr id="2" name="Platshållare för datum 1"/>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3" name="Platshållare för sidfot 2"/>
          <p:cNvSpPr>
            <a:spLocks noGrp="1"/>
          </p:cNvSpPr>
          <p:nvPr userDrawn="1">
            <p:ph type="ftr" sz="quarter" idx="11"/>
          </p:nvPr>
        </p:nvSpPr>
        <p:spPr/>
        <p:txBody>
          <a:bodyPr/>
          <a:lstStyle/>
          <a:p>
            <a:endParaRPr lang="sv-SE"/>
          </a:p>
        </p:txBody>
      </p:sp>
      <p:sp>
        <p:nvSpPr>
          <p:cNvPr id="4" name="Platshållare för bildnummer 3"/>
          <p:cNvSpPr>
            <a:spLocks noGrp="1"/>
          </p:cNvSpPr>
          <p:nvPr userDrawn="1">
            <p:ph type="sldNum" sz="quarter" idx="12"/>
          </p:nvPr>
        </p:nvSpPr>
        <p:spPr/>
        <p:txBody>
          <a:bodyPr/>
          <a:lstStyle/>
          <a:p>
            <a:fld id="{D480FBBA-7971-49AD-875E-79201667F5C1}" type="slidenum">
              <a:rPr lang="sv-SE" smtClean="0"/>
              <a:t>‹#›</a:t>
            </a:fld>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354291"/>
            <a:ext cx="1301090" cy="1008000"/>
          </a:xfrm>
          <a:prstGeom prst="rect">
            <a:avLst/>
          </a:prstGeom>
        </p:spPr>
      </p:pic>
      <p:grpSp>
        <p:nvGrpSpPr>
          <p:cNvPr id="22" name="Grupp 21"/>
          <p:cNvGrpSpPr/>
          <p:nvPr userDrawn="1"/>
        </p:nvGrpSpPr>
        <p:grpSpPr>
          <a:xfrm>
            <a:off x="7794063" y="-373777"/>
            <a:ext cx="5358679" cy="7726038"/>
            <a:chOff x="7794063" y="-373777"/>
            <a:chExt cx="5358679" cy="7726038"/>
          </a:xfrm>
        </p:grpSpPr>
        <p:cxnSp>
          <p:nvCxnSpPr>
            <p:cNvPr id="23" name="Rak koppling 22"/>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24" name="Grupp 23"/>
            <p:cNvGrpSpPr/>
            <p:nvPr userDrawn="1"/>
          </p:nvGrpSpPr>
          <p:grpSpPr>
            <a:xfrm>
              <a:off x="7794063" y="-373777"/>
              <a:ext cx="5358679" cy="7726038"/>
              <a:chOff x="7794063" y="-373777"/>
              <a:chExt cx="5358679" cy="7726038"/>
            </a:xfrm>
          </p:grpSpPr>
          <p:sp>
            <p:nvSpPr>
              <p:cNvPr id="25"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26" name="Rak koppling 25"/>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8" name="Rak koppling 27"/>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0" name="Rak koppling 29"/>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1" name="Grupp 30"/>
              <p:cNvGrpSpPr/>
              <p:nvPr userDrawn="1"/>
            </p:nvGrpSpPr>
            <p:grpSpPr>
              <a:xfrm>
                <a:off x="10519065" y="-373777"/>
                <a:ext cx="1236663" cy="1409610"/>
                <a:chOff x="7217097" y="4780249"/>
                <a:chExt cx="1236663" cy="1409610"/>
              </a:xfrm>
            </p:grpSpPr>
            <p:cxnSp>
              <p:nvCxnSpPr>
                <p:cNvPr id="71" name="Rak koppling 70"/>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2" name="Rak koppling 71"/>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3" name="Rak koppling 72"/>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4" name="Rak koppling 73"/>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5" name="Rak koppling 74"/>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6" name="Rak koppling 75"/>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2" name="Grupp 31"/>
              <p:cNvGrpSpPr/>
              <p:nvPr userDrawn="1"/>
            </p:nvGrpSpPr>
            <p:grpSpPr>
              <a:xfrm>
                <a:off x="11130550" y="676135"/>
                <a:ext cx="1236663" cy="1409610"/>
                <a:chOff x="11158259" y="717760"/>
                <a:chExt cx="1236663" cy="1409610"/>
              </a:xfrm>
            </p:grpSpPr>
            <p:cxnSp>
              <p:nvCxnSpPr>
                <p:cNvPr id="66" name="Rak koppling 6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7" name="Rak koppling 6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8" name="Rak koppling 67"/>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9" name="Rak koppling 68"/>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70" name="Rak koppling 69"/>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3" name="Grupp 32"/>
              <p:cNvGrpSpPr/>
              <p:nvPr userDrawn="1"/>
            </p:nvGrpSpPr>
            <p:grpSpPr>
              <a:xfrm>
                <a:off x="11736919" y="1731911"/>
                <a:ext cx="1236663" cy="1409610"/>
                <a:chOff x="11158259" y="717760"/>
                <a:chExt cx="1236663" cy="1409610"/>
              </a:xfrm>
            </p:grpSpPr>
            <p:cxnSp>
              <p:nvCxnSpPr>
                <p:cNvPr id="61" name="Rak koppling 60"/>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2" name="Rak koppling 61"/>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3" name="Rak koppling 62"/>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4" name="Rak koppling 63"/>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5" name="Rak koppling 64"/>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4" name="Grupp 33"/>
              <p:cNvGrpSpPr/>
              <p:nvPr userDrawn="1"/>
            </p:nvGrpSpPr>
            <p:grpSpPr>
              <a:xfrm rot="3600000">
                <a:off x="11126291" y="2804214"/>
                <a:ext cx="1236663" cy="1409610"/>
                <a:chOff x="11158259" y="717760"/>
                <a:chExt cx="1236663" cy="1409610"/>
              </a:xfrm>
            </p:grpSpPr>
            <p:cxnSp>
              <p:nvCxnSpPr>
                <p:cNvPr id="56" name="Rak koppling 55"/>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7" name="Rak koppling 56"/>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8" name="Rak koppling 57"/>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9" name="Rak koppling 58"/>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0" name="Rak koppling 59"/>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35" name="Grupp 34"/>
              <p:cNvGrpSpPr/>
              <p:nvPr userDrawn="1"/>
            </p:nvGrpSpPr>
            <p:grpSpPr>
              <a:xfrm>
                <a:off x="10510520" y="3851094"/>
                <a:ext cx="1236663" cy="1409610"/>
                <a:chOff x="10506364" y="3846938"/>
                <a:chExt cx="1236663" cy="1409610"/>
              </a:xfrm>
            </p:grpSpPr>
            <p:cxnSp>
              <p:nvCxnSpPr>
                <p:cNvPr id="50" name="Rak koppling 49"/>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51" name="Grupp 50"/>
                <p:cNvGrpSpPr/>
                <p:nvPr userDrawn="1"/>
              </p:nvGrpSpPr>
              <p:grpSpPr>
                <a:xfrm>
                  <a:off x="10506364" y="3846938"/>
                  <a:ext cx="1225196" cy="1409610"/>
                  <a:chOff x="10506364" y="3846938"/>
                  <a:chExt cx="1225196" cy="1409610"/>
                </a:xfrm>
              </p:grpSpPr>
              <p:cxnSp>
                <p:nvCxnSpPr>
                  <p:cNvPr id="52" name="Rak koppling 51"/>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3" name="Rak koppling 52"/>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5" name="Rak koppling 54"/>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36" name="Rak koppling 35"/>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7" name="Rak koppling 36"/>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8" name="Rak koppling 37"/>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9" name="Rak koppling 38"/>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40" name="Grupp 39"/>
              <p:cNvGrpSpPr/>
              <p:nvPr userDrawn="1"/>
            </p:nvGrpSpPr>
            <p:grpSpPr>
              <a:xfrm>
                <a:off x="11125183" y="5260570"/>
                <a:ext cx="1236663" cy="1056240"/>
                <a:chOff x="11125183" y="5260570"/>
                <a:chExt cx="1236663" cy="1056240"/>
              </a:xfrm>
            </p:grpSpPr>
            <p:cxnSp>
              <p:nvCxnSpPr>
                <p:cNvPr id="47" name="Rak koppling 46"/>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Rak koppling 47"/>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Rak koppling 48"/>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Grupp 40"/>
              <p:cNvGrpSpPr/>
              <p:nvPr userDrawn="1"/>
            </p:nvGrpSpPr>
            <p:grpSpPr>
              <a:xfrm rot="3600000">
                <a:off x="10516420" y="5969315"/>
                <a:ext cx="1236663" cy="1409610"/>
                <a:chOff x="11158259" y="717760"/>
                <a:chExt cx="1236663" cy="1409610"/>
              </a:xfrm>
            </p:grpSpPr>
            <p:cxnSp>
              <p:nvCxnSpPr>
                <p:cNvPr id="42" name="Rak koppling 41"/>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3" name="Rak koppling 42"/>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4" name="Rak koppling 43"/>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5" name="Rak koppling 44"/>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6" name="Rak koppling 45"/>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974059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utan rubriklinje">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20A9C618-5F26-4FC9-827C-64F3423F62AF}"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p:spPr>
        <p:txBody>
          <a:bodyPr lIns="0"/>
          <a:lstStyle/>
          <a:p>
            <a:r>
              <a:rPr lang="sv-SE"/>
              <a:t>Klicka här för att ändra mall för rubrikformat</a:t>
            </a:r>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19181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vå delar utan rubriklinje">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2173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997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0A9C618-5F26-4FC9-827C-64F3423F62AF}"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480FBBA-7971-49AD-875E-79201667F5C1}" type="slidenum">
              <a:rPr lang="sv-SE" smtClean="0"/>
              <a:t>‹#›</a:t>
            </a:fld>
            <a:endParaRPr lang="sv-SE"/>
          </a:p>
        </p:txBody>
      </p:sp>
      <p:sp>
        <p:nvSpPr>
          <p:cNvPr id="8" name="Rubrik 7"/>
          <p:cNvSpPr>
            <a:spLocks noGrp="1"/>
          </p:cNvSpPr>
          <p:nvPr>
            <p:ph type="title"/>
          </p:nvPr>
        </p:nvSpPr>
        <p:spPr/>
        <p:txBody>
          <a:bodyPr lIns="0"/>
          <a:lstStyle/>
          <a:p>
            <a:r>
              <a:rPr lang="sv-SE"/>
              <a:t>Klicka här för att ändra mall för rubrikformat</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287993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Jämförelse utan rubriklinj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2173886" y="1676300"/>
            <a:ext cx="4680000" cy="72000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2173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997886" y="1676300"/>
            <a:ext cx="4680000" cy="720000"/>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997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20A9C618-5F26-4FC9-827C-64F3423F62AF}" type="datetimeFigureOut">
              <a:rPr lang="sv-SE" smtClean="0"/>
              <a:t>2024-03-14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480FBBA-7971-49AD-875E-79201667F5C1}" type="slidenum">
              <a:rPr lang="sv-SE" smtClean="0"/>
              <a:t>‹#›</a:t>
            </a:fld>
            <a:endParaRPr lang="sv-SE"/>
          </a:p>
        </p:txBody>
      </p:sp>
      <p:sp>
        <p:nvSpPr>
          <p:cNvPr id="10" name="Rubrik 9"/>
          <p:cNvSpPr>
            <a:spLocks noGrp="1"/>
          </p:cNvSpPr>
          <p:nvPr>
            <p:ph type="title"/>
          </p:nvPr>
        </p:nvSpPr>
        <p:spPr/>
        <p:txBody>
          <a:bodyPr lIns="0"/>
          <a:lstStyle/>
          <a:p>
            <a:r>
              <a:rPr lang="sv-SE"/>
              <a:t>Klicka här för att ändra mall för rubrikformat</a:t>
            </a:r>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389299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20A9C618-5F26-4FC9-827C-64F3423F62AF}"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spTree>
    <p:extLst>
      <p:ext uri="{BB962C8B-B14F-4D97-AF65-F5344CB8AC3E}">
        <p14:creationId xmlns:p14="http://schemas.microsoft.com/office/powerpoint/2010/main" val="704183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ast rubrik utan rubriklinje">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p:ph type="title"/>
          </p:nvPr>
        </p:nvSpPr>
        <p:spPr/>
        <p:txBody>
          <a:bodyPr lIns="0"/>
          <a:lstStyle/>
          <a:p>
            <a:r>
              <a:rPr lang="sv-SE"/>
              <a:t>Klicka här för att ändra mall för rubrikformat</a:t>
            </a:r>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2209294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ast rubrik utan rubriklinje, hexa">
    <p:spTree>
      <p:nvGrpSpPr>
        <p:cNvPr id="1" name=""/>
        <p:cNvGrpSpPr/>
        <p:nvPr/>
      </p:nvGrpSpPr>
      <p:grpSpPr>
        <a:xfrm>
          <a:off x="0" y="0"/>
          <a:ext cx="0" cy="0"/>
          <a:chOff x="0" y="0"/>
          <a:chExt cx="0" cy="0"/>
        </a:xfrm>
      </p:grpSpPr>
      <p:grpSp>
        <p:nvGrpSpPr>
          <p:cNvPr id="8" name="Grupp 7"/>
          <p:cNvGrpSpPr/>
          <p:nvPr userDrawn="1"/>
        </p:nvGrpSpPr>
        <p:grpSpPr>
          <a:xfrm>
            <a:off x="7794063" y="-373777"/>
            <a:ext cx="5358679" cy="7726038"/>
            <a:chOff x="7794063" y="-373777"/>
            <a:chExt cx="5358679" cy="7726038"/>
          </a:xfrm>
        </p:grpSpPr>
        <p:cxnSp>
          <p:nvCxnSpPr>
            <p:cNvPr id="9" name="Rak koppling 8"/>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0" name="Grupp 9"/>
            <p:cNvGrpSpPr/>
            <p:nvPr userDrawn="1"/>
          </p:nvGrpSpPr>
          <p:grpSpPr>
            <a:xfrm>
              <a:off x="7794063" y="-373777"/>
              <a:ext cx="5358679" cy="7726038"/>
              <a:chOff x="7794063" y="-373777"/>
              <a:chExt cx="5358679" cy="7726038"/>
            </a:xfrm>
          </p:grpSpPr>
          <p:sp>
            <p:nvSpPr>
              <p:cNvPr id="11"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12" name="Rak koppling 11"/>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4" name="Rak koppling 13"/>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7" name="Grupp 16"/>
              <p:cNvGrpSpPr/>
              <p:nvPr userDrawn="1"/>
            </p:nvGrpSpPr>
            <p:grpSpPr>
              <a:xfrm>
                <a:off x="10519065" y="-373777"/>
                <a:ext cx="1236663" cy="1409610"/>
                <a:chOff x="7217097" y="4780249"/>
                <a:chExt cx="1236663" cy="1409610"/>
              </a:xfrm>
            </p:grpSpPr>
            <p:cxnSp>
              <p:nvCxnSpPr>
                <p:cNvPr id="57" name="Rak koppling 56"/>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8" name="Rak koppling 57"/>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9" name="Rak koppling 58"/>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0" name="Rak koppling 59"/>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1" name="Rak koppling 60"/>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2" name="Rak koppling 61"/>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8" name="Grupp 17"/>
              <p:cNvGrpSpPr/>
              <p:nvPr userDrawn="1"/>
            </p:nvGrpSpPr>
            <p:grpSpPr>
              <a:xfrm>
                <a:off x="11130550" y="676135"/>
                <a:ext cx="1236663" cy="1409610"/>
                <a:chOff x="11158259" y="717760"/>
                <a:chExt cx="1236663" cy="1409610"/>
              </a:xfrm>
            </p:grpSpPr>
            <p:cxnSp>
              <p:nvCxnSpPr>
                <p:cNvPr id="52" name="Rak koppling 51"/>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3" name="Rak koppling 52"/>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5" name="Rak koppling 54"/>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6" name="Rak koppling 55"/>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9" name="Grupp 18"/>
              <p:cNvGrpSpPr/>
              <p:nvPr userDrawn="1"/>
            </p:nvGrpSpPr>
            <p:grpSpPr>
              <a:xfrm>
                <a:off x="11736919" y="1731911"/>
                <a:ext cx="1236663" cy="1409610"/>
                <a:chOff x="11158259" y="717760"/>
                <a:chExt cx="1236663" cy="1409610"/>
              </a:xfrm>
            </p:grpSpPr>
            <p:cxnSp>
              <p:nvCxnSpPr>
                <p:cNvPr id="47" name="Rak koppling 46"/>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8" name="Rak koppling 47"/>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9" name="Rak koppling 48"/>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0" name="Rak koppling 49"/>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1" name="Rak koppling 50"/>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20" name="Grupp 19"/>
              <p:cNvGrpSpPr/>
              <p:nvPr userDrawn="1"/>
            </p:nvGrpSpPr>
            <p:grpSpPr>
              <a:xfrm rot="3600000">
                <a:off x="11126291" y="2804214"/>
                <a:ext cx="1236663" cy="1409610"/>
                <a:chOff x="11158259" y="717760"/>
                <a:chExt cx="1236663" cy="1409610"/>
              </a:xfrm>
            </p:grpSpPr>
            <p:cxnSp>
              <p:nvCxnSpPr>
                <p:cNvPr id="42" name="Rak koppling 41"/>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3" name="Rak koppling 42"/>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4" name="Rak koppling 43"/>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5" name="Rak koppling 44"/>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6" name="Rak koppling 45"/>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21" name="Grupp 20"/>
              <p:cNvGrpSpPr/>
              <p:nvPr userDrawn="1"/>
            </p:nvGrpSpPr>
            <p:grpSpPr>
              <a:xfrm>
                <a:off x="10510520" y="3851094"/>
                <a:ext cx="1236663" cy="1409610"/>
                <a:chOff x="10506364" y="3846938"/>
                <a:chExt cx="1236663" cy="1409610"/>
              </a:xfrm>
            </p:grpSpPr>
            <p:cxnSp>
              <p:nvCxnSpPr>
                <p:cNvPr id="36" name="Rak koppling 35"/>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37" name="Grupp 36"/>
                <p:cNvGrpSpPr/>
                <p:nvPr userDrawn="1"/>
              </p:nvGrpSpPr>
              <p:grpSpPr>
                <a:xfrm>
                  <a:off x="10506364" y="3846938"/>
                  <a:ext cx="1225196" cy="1409610"/>
                  <a:chOff x="10506364" y="3846938"/>
                  <a:chExt cx="1225196" cy="1409610"/>
                </a:xfrm>
              </p:grpSpPr>
              <p:cxnSp>
                <p:nvCxnSpPr>
                  <p:cNvPr id="38" name="Rak koppling 37"/>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9" name="Rak koppling 38"/>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0" name="Rak koppling 39"/>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1" name="Rak koppling 40"/>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22" name="Rak koppling 21"/>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3" name="Rak koppling 22"/>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4" name="Rak koppling 23"/>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5" name="Rak koppling 24"/>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26" name="Grupp 25"/>
              <p:cNvGrpSpPr/>
              <p:nvPr userDrawn="1"/>
            </p:nvGrpSpPr>
            <p:grpSpPr>
              <a:xfrm>
                <a:off x="11125183" y="5260570"/>
                <a:ext cx="1236663" cy="1056240"/>
                <a:chOff x="11125183" y="5260570"/>
                <a:chExt cx="1236663" cy="1056240"/>
              </a:xfrm>
            </p:grpSpPr>
            <p:cxnSp>
              <p:nvCxnSpPr>
                <p:cNvPr id="33" name="Rak koppling 32"/>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Rak koppling 33"/>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Rak koppling 34"/>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7" name="Grupp 26"/>
              <p:cNvGrpSpPr/>
              <p:nvPr userDrawn="1"/>
            </p:nvGrpSpPr>
            <p:grpSpPr>
              <a:xfrm rot="3600000">
                <a:off x="10516420" y="5969315"/>
                <a:ext cx="1236663" cy="1409610"/>
                <a:chOff x="11158259" y="717760"/>
                <a:chExt cx="1236663" cy="1409610"/>
              </a:xfrm>
            </p:grpSpPr>
            <p:cxnSp>
              <p:nvCxnSpPr>
                <p:cNvPr id="28" name="Rak koppling 27"/>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9" name="Rak koppling 28"/>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0" name="Rak koppling 29"/>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1" name="Rak koppling 30"/>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2" name="Rak koppling 31"/>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
        <p:nvSpPr>
          <p:cNvPr id="3" name="Platshållare för datum 2"/>
          <p:cNvSpPr>
            <a:spLocks noGrp="1"/>
          </p:cNvSpPr>
          <p:nvPr>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p:ph type="title"/>
          </p:nvPr>
        </p:nvSpPr>
        <p:spPr/>
        <p:txBody>
          <a:bodyPr lIns="0"/>
          <a:lstStyle/>
          <a:p>
            <a:r>
              <a:rPr lang="sv-SE"/>
              <a:t>Klicka här för att ändra mall för rubrikformat</a:t>
            </a:r>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3228706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utan rubriklinje, hexa">
    <p:spTree>
      <p:nvGrpSpPr>
        <p:cNvPr id="1" name=""/>
        <p:cNvGrpSpPr/>
        <p:nvPr/>
      </p:nvGrpSpPr>
      <p:grpSpPr>
        <a:xfrm>
          <a:off x="0" y="0"/>
          <a:ext cx="0" cy="0"/>
          <a:chOff x="0" y="0"/>
          <a:chExt cx="0" cy="0"/>
        </a:xfrm>
      </p:grpSpPr>
      <p:grpSp>
        <p:nvGrpSpPr>
          <p:cNvPr id="9" name="Grupp 8"/>
          <p:cNvGrpSpPr/>
          <p:nvPr userDrawn="1"/>
        </p:nvGrpSpPr>
        <p:grpSpPr>
          <a:xfrm>
            <a:off x="7794063" y="-373777"/>
            <a:ext cx="5358679" cy="7726038"/>
            <a:chOff x="7794063" y="-373777"/>
            <a:chExt cx="5358679" cy="7726038"/>
          </a:xfrm>
        </p:grpSpPr>
        <p:cxnSp>
          <p:nvCxnSpPr>
            <p:cNvPr id="10" name="Rak koppling 9"/>
            <p:cNvCxnSpPr>
              <a:cxnSpLocks/>
            </p:cNvCxnSpPr>
            <p:nvPr userDrawn="1"/>
          </p:nvCxnSpPr>
          <p:spPr>
            <a:xfrm flipH="1" flipV="1">
              <a:off x="11125183" y="596829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11" name="Grupp 10"/>
            <p:cNvGrpSpPr/>
            <p:nvPr userDrawn="1"/>
          </p:nvGrpSpPr>
          <p:grpSpPr>
            <a:xfrm>
              <a:off x="7794063" y="-373777"/>
              <a:ext cx="5358679" cy="7726038"/>
              <a:chOff x="7794063" y="-373777"/>
              <a:chExt cx="5358679" cy="7726038"/>
            </a:xfrm>
          </p:grpSpPr>
          <p:sp>
            <p:nvSpPr>
              <p:cNvPr id="12" name="Freeform 10"/>
              <p:cNvSpPr>
                <a:spLocks noChangeAspect="1"/>
              </p:cNvSpPr>
              <p:nvPr userDrawn="1"/>
            </p:nvSpPr>
            <p:spPr bwMode="auto">
              <a:xfrm>
                <a:off x="9617192" y="56367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solidFill>
                <a:schemeClr val="accent5">
                  <a:lumMod val="40000"/>
                  <a:lumOff val="60000"/>
                </a:schemeClr>
              </a:solidFill>
              <a:ln w="3810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cxnSp>
            <p:nvCxnSpPr>
              <p:cNvPr id="13" name="Rak koppling 12"/>
              <p:cNvCxnSpPr>
                <a:cxnSpLocks/>
              </p:cNvCxnSpPr>
              <p:nvPr userDrawn="1"/>
            </p:nvCxnSpPr>
            <p:spPr>
              <a:xfrm>
                <a:off x="10220296" y="6157476"/>
                <a:ext cx="298769" cy="17076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10"/>
              <p:cNvSpPr>
                <a:spLocks noChangeAspect="1"/>
              </p:cNvSpPr>
              <p:nvPr userDrawn="1"/>
            </p:nvSpPr>
            <p:spPr bwMode="auto">
              <a:xfrm>
                <a:off x="7794063" y="6668261"/>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5" name="Rak koppling 14"/>
              <p:cNvCxnSpPr>
                <a:cxnSpLocks/>
              </p:cNvCxnSpPr>
              <p:nvPr userDrawn="1"/>
            </p:nvCxnSpPr>
            <p:spPr>
              <a:xfrm flipV="1">
                <a:off x="9304311" y="6156697"/>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Freeform 10"/>
              <p:cNvSpPr>
                <a:spLocks noChangeAspect="1"/>
              </p:cNvSpPr>
              <p:nvPr userDrawn="1"/>
            </p:nvSpPr>
            <p:spPr bwMode="auto">
              <a:xfrm>
                <a:off x="8699170" y="6154660"/>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7" name="Rak koppling 16"/>
              <p:cNvCxnSpPr>
                <a:cxnSpLocks/>
              </p:cNvCxnSpPr>
              <p:nvPr userDrawn="1"/>
            </p:nvCxnSpPr>
            <p:spPr>
              <a:xfrm flipV="1">
                <a:off x="8397542" y="6670882"/>
                <a:ext cx="301628" cy="15964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8" name="Grupp 17"/>
              <p:cNvGrpSpPr/>
              <p:nvPr userDrawn="1"/>
            </p:nvGrpSpPr>
            <p:grpSpPr>
              <a:xfrm>
                <a:off x="10519065" y="-373777"/>
                <a:ext cx="1236663" cy="1409610"/>
                <a:chOff x="7217097" y="4780249"/>
                <a:chExt cx="1236663" cy="1409610"/>
              </a:xfrm>
            </p:grpSpPr>
            <p:cxnSp>
              <p:nvCxnSpPr>
                <p:cNvPr id="58" name="Rak koppling 57"/>
                <p:cNvCxnSpPr>
                  <a:cxnSpLocks/>
                </p:cNvCxnSpPr>
                <p:nvPr userDrawn="1"/>
              </p:nvCxnSpPr>
              <p:spPr>
                <a:xfrm flipH="1" flipV="1">
                  <a:off x="7217097" y="5841342"/>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9" name="Rak koppling 58"/>
                <p:cNvCxnSpPr>
                  <a:cxnSpLocks/>
                </p:cNvCxnSpPr>
                <p:nvPr userDrawn="1"/>
              </p:nvCxnSpPr>
              <p:spPr>
                <a:xfrm flipV="1">
                  <a:off x="7217097"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0" name="Rak koppling 59"/>
                <p:cNvCxnSpPr>
                  <a:cxnSpLocks/>
                </p:cNvCxnSpPr>
                <p:nvPr userDrawn="1"/>
              </p:nvCxnSpPr>
              <p:spPr>
                <a:xfrm flipV="1">
                  <a:off x="7217097" y="4780249"/>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1" name="Rak koppling 60"/>
                <p:cNvCxnSpPr>
                  <a:cxnSpLocks/>
                </p:cNvCxnSpPr>
                <p:nvPr userDrawn="1"/>
              </p:nvCxnSpPr>
              <p:spPr>
                <a:xfrm>
                  <a:off x="7834933" y="478024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2" name="Rak koppling 61"/>
                <p:cNvCxnSpPr>
                  <a:cxnSpLocks/>
                </p:cNvCxnSpPr>
                <p:nvPr userDrawn="1"/>
              </p:nvCxnSpPr>
              <p:spPr>
                <a:xfrm>
                  <a:off x="8453760" y="5133619"/>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63" name="Rak koppling 62"/>
                <p:cNvCxnSpPr>
                  <a:cxnSpLocks/>
                </p:cNvCxnSpPr>
                <p:nvPr userDrawn="1"/>
              </p:nvCxnSpPr>
              <p:spPr>
                <a:xfrm flipH="1">
                  <a:off x="7823466" y="5836489"/>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19" name="Grupp 18"/>
              <p:cNvGrpSpPr/>
              <p:nvPr userDrawn="1"/>
            </p:nvGrpSpPr>
            <p:grpSpPr>
              <a:xfrm>
                <a:off x="11130550" y="676135"/>
                <a:ext cx="1236663" cy="1409610"/>
                <a:chOff x="11158259" y="717760"/>
                <a:chExt cx="1236663" cy="1409610"/>
              </a:xfrm>
            </p:grpSpPr>
            <p:cxnSp>
              <p:nvCxnSpPr>
                <p:cNvPr id="53" name="Rak koppling 52"/>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4" name="Rak koppling 53"/>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5" name="Rak koppling 54"/>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6" name="Rak koppling 55"/>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7" name="Rak koppling 56"/>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20" name="Grupp 19"/>
              <p:cNvGrpSpPr/>
              <p:nvPr userDrawn="1"/>
            </p:nvGrpSpPr>
            <p:grpSpPr>
              <a:xfrm>
                <a:off x="11736919" y="1731911"/>
                <a:ext cx="1236663" cy="1409610"/>
                <a:chOff x="11158259" y="717760"/>
                <a:chExt cx="1236663" cy="1409610"/>
              </a:xfrm>
            </p:grpSpPr>
            <p:cxnSp>
              <p:nvCxnSpPr>
                <p:cNvPr id="48" name="Rak koppling 47"/>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9" name="Rak koppling 48"/>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0" name="Rak koppling 49"/>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1" name="Rak koppling 50"/>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52" name="Rak koppling 51"/>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21" name="Grupp 20"/>
              <p:cNvGrpSpPr/>
              <p:nvPr userDrawn="1"/>
            </p:nvGrpSpPr>
            <p:grpSpPr>
              <a:xfrm rot="3600000">
                <a:off x="11126291" y="2804214"/>
                <a:ext cx="1236663" cy="1409610"/>
                <a:chOff x="11158259" y="717760"/>
                <a:chExt cx="1236663" cy="1409610"/>
              </a:xfrm>
            </p:grpSpPr>
            <p:cxnSp>
              <p:nvCxnSpPr>
                <p:cNvPr id="43" name="Rak koppling 42"/>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4" name="Rak koppling 43"/>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5" name="Rak koppling 44"/>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6" name="Rak koppling 45"/>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7" name="Rak koppling 46"/>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nvGrpSpPr>
              <p:cNvPr id="22" name="Grupp 21"/>
              <p:cNvGrpSpPr/>
              <p:nvPr userDrawn="1"/>
            </p:nvGrpSpPr>
            <p:grpSpPr>
              <a:xfrm>
                <a:off x="10510520" y="3851094"/>
                <a:ext cx="1236663" cy="1409610"/>
                <a:chOff x="10506364" y="3846938"/>
                <a:chExt cx="1236663" cy="1409610"/>
              </a:xfrm>
            </p:grpSpPr>
            <p:cxnSp>
              <p:nvCxnSpPr>
                <p:cNvPr id="37" name="Rak koppling 36"/>
                <p:cNvCxnSpPr>
                  <a:cxnSpLocks/>
                </p:cNvCxnSpPr>
                <p:nvPr userDrawn="1"/>
              </p:nvCxnSpPr>
              <p:spPr>
                <a:xfrm>
                  <a:off x="11743027"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38" name="Grupp 37"/>
                <p:cNvGrpSpPr/>
                <p:nvPr userDrawn="1"/>
              </p:nvGrpSpPr>
              <p:grpSpPr>
                <a:xfrm>
                  <a:off x="10506364" y="3846938"/>
                  <a:ext cx="1225196" cy="1409610"/>
                  <a:chOff x="10506364" y="3846938"/>
                  <a:chExt cx="1225196" cy="1409610"/>
                </a:xfrm>
              </p:grpSpPr>
              <p:cxnSp>
                <p:nvCxnSpPr>
                  <p:cNvPr id="39" name="Rak koppling 38"/>
                  <p:cNvCxnSpPr>
                    <a:cxnSpLocks/>
                  </p:cNvCxnSpPr>
                  <p:nvPr userDrawn="1"/>
                </p:nvCxnSpPr>
                <p:spPr>
                  <a:xfrm flipH="1" flipV="1">
                    <a:off x="10506364" y="4908031"/>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0" name="Rak koppling 39"/>
                  <p:cNvCxnSpPr>
                    <a:cxnSpLocks/>
                  </p:cNvCxnSpPr>
                  <p:nvPr userDrawn="1"/>
                </p:nvCxnSpPr>
                <p:spPr>
                  <a:xfrm flipV="1">
                    <a:off x="10506364" y="4200308"/>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1" name="Rak koppling 40"/>
                  <p:cNvCxnSpPr>
                    <a:cxnSpLocks/>
                  </p:cNvCxnSpPr>
                  <p:nvPr userDrawn="1"/>
                </p:nvCxnSpPr>
                <p:spPr>
                  <a:xfrm flipV="1">
                    <a:off x="10506364" y="3846938"/>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42" name="Rak koppling 41"/>
                  <p:cNvCxnSpPr>
                    <a:cxnSpLocks/>
                  </p:cNvCxnSpPr>
                  <p:nvPr userDrawn="1"/>
                </p:nvCxnSpPr>
                <p:spPr>
                  <a:xfrm flipH="1">
                    <a:off x="11112733" y="4903178"/>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cxnSp>
            <p:nvCxnSpPr>
              <p:cNvPr id="23" name="Rak koppling 22"/>
              <p:cNvCxnSpPr>
                <a:cxnSpLocks/>
              </p:cNvCxnSpPr>
              <p:nvPr userDrawn="1"/>
            </p:nvCxnSpPr>
            <p:spPr>
              <a:xfrm rot="14400000" flipH="1" flipV="1">
                <a:off x="12675299" y="439313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4" name="Rak koppling 23"/>
              <p:cNvCxnSpPr>
                <a:cxnSpLocks/>
              </p:cNvCxnSpPr>
              <p:nvPr userDrawn="1"/>
            </p:nvCxnSpPr>
            <p:spPr>
              <a:xfrm rot="14400000" flipV="1">
                <a:off x="12672710" y="4740156"/>
                <a:ext cx="0" cy="707723"/>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5" name="Rak koppling 24"/>
              <p:cNvCxnSpPr>
                <a:cxnSpLocks/>
              </p:cNvCxnSpPr>
              <p:nvPr userDrawn="1"/>
            </p:nvCxnSpPr>
            <p:spPr>
              <a:xfrm rot="14400000" flipV="1">
                <a:off x="11749867" y="4915075"/>
                <a:ext cx="617836"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26" name="Rak koppling 25"/>
              <p:cNvCxnSpPr>
                <a:cxnSpLocks/>
              </p:cNvCxnSpPr>
              <p:nvPr userDrawn="1"/>
            </p:nvCxnSpPr>
            <p:spPr>
              <a:xfrm rot="14400000" flipH="1">
                <a:off x="12360670" y="3865551"/>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nvGrpSpPr>
              <p:cNvPr id="27" name="Grupp 26"/>
              <p:cNvGrpSpPr/>
              <p:nvPr userDrawn="1"/>
            </p:nvGrpSpPr>
            <p:grpSpPr>
              <a:xfrm>
                <a:off x="11125183" y="5260570"/>
                <a:ext cx="1236663" cy="1056240"/>
                <a:chOff x="11125183" y="5260570"/>
                <a:chExt cx="1236663" cy="1056240"/>
              </a:xfrm>
            </p:grpSpPr>
            <p:cxnSp>
              <p:nvCxnSpPr>
                <p:cNvPr id="34" name="Rak koppling 33"/>
                <p:cNvCxnSpPr>
                  <a:cxnSpLocks/>
                </p:cNvCxnSpPr>
                <p:nvPr userDrawn="1"/>
              </p:nvCxnSpPr>
              <p:spPr>
                <a:xfrm flipV="1">
                  <a:off x="11125183"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Rak koppling 34"/>
                <p:cNvCxnSpPr>
                  <a:cxnSpLocks/>
                </p:cNvCxnSpPr>
                <p:nvPr userDrawn="1"/>
              </p:nvCxnSpPr>
              <p:spPr>
                <a:xfrm>
                  <a:off x="12361846" y="5260570"/>
                  <a:ext cx="0" cy="707723"/>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Rak koppling 35"/>
                <p:cNvCxnSpPr>
                  <a:cxnSpLocks/>
                </p:cNvCxnSpPr>
                <p:nvPr userDrawn="1"/>
              </p:nvCxnSpPr>
              <p:spPr>
                <a:xfrm flipH="1">
                  <a:off x="11731552" y="5963440"/>
                  <a:ext cx="618827" cy="353370"/>
                </a:xfrm>
                <a:prstGeom prst="line">
                  <a:avLst/>
                </a:prstGeom>
                <a:ln w="38100" cap="rnd">
                  <a:solidFill>
                    <a:schemeClr val="tx1">
                      <a:lumMod val="50000"/>
                      <a:lumOff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8" name="Grupp 27"/>
              <p:cNvGrpSpPr/>
              <p:nvPr userDrawn="1"/>
            </p:nvGrpSpPr>
            <p:grpSpPr>
              <a:xfrm rot="3600000">
                <a:off x="10516420" y="5969315"/>
                <a:ext cx="1236663" cy="1409610"/>
                <a:chOff x="11158259" y="717760"/>
                <a:chExt cx="1236663" cy="1409610"/>
              </a:xfrm>
            </p:grpSpPr>
            <p:cxnSp>
              <p:nvCxnSpPr>
                <p:cNvPr id="29" name="Rak koppling 28"/>
                <p:cNvCxnSpPr>
                  <a:cxnSpLocks/>
                </p:cNvCxnSpPr>
                <p:nvPr userDrawn="1"/>
              </p:nvCxnSpPr>
              <p:spPr>
                <a:xfrm flipH="1" flipV="1">
                  <a:off x="11158259" y="1778853"/>
                  <a:ext cx="606369" cy="348517"/>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0" name="Rak koppling 29"/>
                <p:cNvCxnSpPr>
                  <a:cxnSpLocks/>
                </p:cNvCxnSpPr>
                <p:nvPr userDrawn="1"/>
              </p:nvCxnSpPr>
              <p:spPr>
                <a:xfrm flipV="1">
                  <a:off x="11158259"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1" name="Rak koppling 30"/>
                <p:cNvCxnSpPr>
                  <a:cxnSpLocks/>
                </p:cNvCxnSpPr>
                <p:nvPr userDrawn="1"/>
              </p:nvCxnSpPr>
              <p:spPr>
                <a:xfrm>
                  <a:off x="11776095" y="71776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2" name="Rak koppling 31"/>
                <p:cNvCxnSpPr>
                  <a:cxnSpLocks/>
                </p:cNvCxnSpPr>
                <p:nvPr userDrawn="1"/>
              </p:nvCxnSpPr>
              <p:spPr>
                <a:xfrm>
                  <a:off x="12394922" y="1071130"/>
                  <a:ext cx="0" cy="707723"/>
                </a:xfrm>
                <a:prstGeom prst="line">
                  <a:avLst/>
                </a:prstGeom>
                <a:ln w="38100">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cxnSp>
              <p:nvCxnSpPr>
                <p:cNvPr id="33" name="Rak koppling 32"/>
                <p:cNvCxnSpPr>
                  <a:cxnSpLocks/>
                </p:cNvCxnSpPr>
                <p:nvPr userDrawn="1"/>
              </p:nvCxnSpPr>
              <p:spPr>
                <a:xfrm flipH="1">
                  <a:off x="11764628" y="1774000"/>
                  <a:ext cx="618827" cy="353370"/>
                </a:xfrm>
                <a:prstGeom prst="line">
                  <a:avLst/>
                </a:prstGeom>
                <a:ln w="38100" cap="rnd">
                  <a:solidFill>
                    <a:schemeClr val="tx1">
                      <a:lumMod val="50000"/>
                      <a:lumOff val="50000"/>
                    </a:schemeClr>
                  </a:solidFill>
                  <a:bevel/>
                </a:ln>
              </p:spPr>
              <p:style>
                <a:lnRef idx="1">
                  <a:schemeClr val="accent1"/>
                </a:lnRef>
                <a:fillRef idx="0">
                  <a:schemeClr val="accent1"/>
                </a:fillRef>
                <a:effectRef idx="0">
                  <a:schemeClr val="accent1"/>
                </a:effectRef>
                <a:fontRef idx="minor">
                  <a:schemeClr val="tx1"/>
                </a:fontRef>
              </p:style>
            </p:cxnSp>
          </p:grpSp>
        </p:grpSp>
      </p:grpSp>
      <p:sp>
        <p:nvSpPr>
          <p:cNvPr id="3" name="Platshållare för innehåll 2"/>
          <p:cNvSpPr>
            <a:spLocks noGrp="1"/>
          </p:cNvSpPr>
          <p:nvPr>
            <p:ph idx="1"/>
          </p:nvPr>
        </p:nvSpPr>
        <p:spPr/>
        <p:txBody>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20A9C618-5F26-4FC9-827C-64F3423F62AF}"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p:ph type="title"/>
          </p:nvPr>
        </p:nvSpPr>
        <p:spPr/>
        <p:txBody>
          <a:bodyPr lIns="0"/>
          <a:lstStyle/>
          <a:p>
            <a:r>
              <a:rPr lang="sv-SE"/>
              <a:t>Klicka här för att ändra mall för rubrikformat</a:t>
            </a:r>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3933009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innehåll Hexa färg">
    <p:spTree>
      <p:nvGrpSpPr>
        <p:cNvPr id="1" name=""/>
        <p:cNvGrpSpPr/>
        <p:nvPr/>
      </p:nvGrpSpPr>
      <p:grpSpPr>
        <a:xfrm>
          <a:off x="0" y="0"/>
          <a:ext cx="0" cy="0"/>
          <a:chOff x="0" y="0"/>
          <a:chExt cx="0" cy="0"/>
        </a:xfrm>
      </p:grpSpPr>
      <p:pic>
        <p:nvPicPr>
          <p:cNvPr id="213" name="Graphic 212">
            <a:extLst>
              <a:ext uri="{FF2B5EF4-FFF2-40B4-BE49-F238E27FC236}">
                <a16:creationId xmlns:a16="http://schemas.microsoft.com/office/drawing/2014/main" id="{CCAB58BE-6E31-41EE-B4DB-9575E1168F9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82" r="15330" b="7482"/>
          <a:stretch/>
        </p:blipFill>
        <p:spPr>
          <a:xfrm>
            <a:off x="7797611" y="-1"/>
            <a:ext cx="4394389" cy="6858001"/>
          </a:xfrm>
          <a:prstGeom prst="rect">
            <a:avLst/>
          </a:prstGeom>
        </p:spPr>
      </p:pic>
      <p:sp>
        <p:nvSpPr>
          <p:cNvPr id="3" name="Platshållare för innehåll 2"/>
          <p:cNvSpPr>
            <a:spLocks noGrp="1"/>
          </p:cNvSpPr>
          <p:nvPr>
            <p:ph idx="1"/>
          </p:nvPr>
        </p:nvSpPr>
        <p:spPr>
          <a:xfrm>
            <a:off x="2173886" y="1676350"/>
            <a:ext cx="9504000" cy="4680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userDrawn="1">
            <p:ph type="dt" sz="half" idx="10"/>
          </p:nvPr>
        </p:nvSpPr>
        <p:spPr>
          <a:xfrm>
            <a:off x="10307782" y="6438399"/>
            <a:ext cx="1370104" cy="365125"/>
          </a:xfrm>
        </p:spPr>
        <p:txBody>
          <a:bodyPr/>
          <a:lstStyle/>
          <a:p>
            <a:fld id="{20A9C618-5F26-4FC9-827C-64F3423F62AF}" type="datetimeFigureOut">
              <a:rPr lang="sv-SE" smtClean="0"/>
              <a:t>2024-03-14</a:t>
            </a:fld>
            <a:endParaRPr lang="sv-SE"/>
          </a:p>
        </p:txBody>
      </p:sp>
      <p:sp>
        <p:nvSpPr>
          <p:cNvPr id="5" name="Platshållare för sidfot 4"/>
          <p:cNvSpPr>
            <a:spLocks noGrp="1"/>
          </p:cNvSpPr>
          <p:nvPr userDrawn="1">
            <p:ph type="ftr" sz="quarter" idx="11"/>
          </p:nvPr>
        </p:nvSpPr>
        <p:spPr/>
        <p:txBody>
          <a:bodyPr/>
          <a:lstStyle/>
          <a:p>
            <a:endParaRPr lang="sv-SE" dirty="0"/>
          </a:p>
        </p:txBody>
      </p:sp>
      <p:sp>
        <p:nvSpPr>
          <p:cNvPr id="6" name="Platshållare för bildnummer 5"/>
          <p:cNvSpPr>
            <a:spLocks noGrp="1"/>
          </p:cNvSpPr>
          <p:nvPr userDrawn="1">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userDrawn="1">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515016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delar Hexa färg">
    <p:spTree>
      <p:nvGrpSpPr>
        <p:cNvPr id="1" name=""/>
        <p:cNvGrpSpPr/>
        <p:nvPr/>
      </p:nvGrpSpPr>
      <p:grpSpPr>
        <a:xfrm>
          <a:off x="0" y="0"/>
          <a:ext cx="0" cy="0"/>
          <a:chOff x="0" y="0"/>
          <a:chExt cx="0" cy="0"/>
        </a:xfrm>
      </p:grpSpPr>
      <p:pic>
        <p:nvPicPr>
          <p:cNvPr id="64" name="Graphic 63">
            <a:extLst>
              <a:ext uri="{FF2B5EF4-FFF2-40B4-BE49-F238E27FC236}">
                <a16:creationId xmlns:a16="http://schemas.microsoft.com/office/drawing/2014/main" id="{4234F154-FC1E-4804-8613-A4C5620D4FC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82" r="15330" b="7482"/>
          <a:stretch/>
        </p:blipFill>
        <p:spPr>
          <a:xfrm>
            <a:off x="7797611" y="-1"/>
            <a:ext cx="4394389" cy="6858001"/>
          </a:xfrm>
          <a:prstGeom prst="rect">
            <a:avLst/>
          </a:prstGeom>
        </p:spPr>
      </p:pic>
      <p:sp>
        <p:nvSpPr>
          <p:cNvPr id="4" name="Platshållare för innehåll 3"/>
          <p:cNvSpPr>
            <a:spLocks noGrp="1"/>
          </p:cNvSpPr>
          <p:nvPr>
            <p:ph sz="half" idx="2"/>
          </p:nvPr>
        </p:nvSpPr>
        <p:spPr>
          <a:xfrm>
            <a:off x="6997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2173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20A9C618-5F26-4FC9-827C-64F3423F62AF}"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480FBBA-7971-49AD-875E-79201667F5C1}" type="slidenum">
              <a:rPr lang="sv-SE" smtClean="0"/>
              <a:t>‹#›</a:t>
            </a:fld>
            <a:endParaRPr lang="sv-SE"/>
          </a:p>
        </p:txBody>
      </p:sp>
      <p:sp>
        <p:nvSpPr>
          <p:cNvPr id="8" name="Rubrik 7"/>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283920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ämförelse Hexa färg">
    <p:spTree>
      <p:nvGrpSpPr>
        <p:cNvPr id="1" name=""/>
        <p:cNvGrpSpPr/>
        <p:nvPr/>
      </p:nvGrpSpPr>
      <p:grpSpPr>
        <a:xfrm>
          <a:off x="0" y="0"/>
          <a:ext cx="0" cy="0"/>
          <a:chOff x="0" y="0"/>
          <a:chExt cx="0" cy="0"/>
        </a:xfrm>
      </p:grpSpPr>
      <p:pic>
        <p:nvPicPr>
          <p:cNvPr id="82" name="Graphic 81">
            <a:extLst>
              <a:ext uri="{FF2B5EF4-FFF2-40B4-BE49-F238E27FC236}">
                <a16:creationId xmlns:a16="http://schemas.microsoft.com/office/drawing/2014/main" id="{9E423C4A-D2FE-4061-B0B8-9F394E0F40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82" r="15330" b="7482"/>
          <a:stretch/>
        </p:blipFill>
        <p:spPr>
          <a:xfrm>
            <a:off x="7797611" y="-1"/>
            <a:ext cx="4394389" cy="6858001"/>
          </a:xfrm>
          <a:prstGeom prst="rect">
            <a:avLst/>
          </a:prstGeom>
        </p:spPr>
      </p:pic>
      <p:sp>
        <p:nvSpPr>
          <p:cNvPr id="6" name="Platshållare för innehåll 5"/>
          <p:cNvSpPr>
            <a:spLocks noGrp="1"/>
          </p:cNvSpPr>
          <p:nvPr userDrawn="1">
            <p:ph sz="quarter" idx="4"/>
          </p:nvPr>
        </p:nvSpPr>
        <p:spPr>
          <a:xfrm>
            <a:off x="6997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userDrawn="1">
            <p:ph type="body" idx="1"/>
          </p:nvPr>
        </p:nvSpPr>
        <p:spPr>
          <a:xfrm>
            <a:off x="2173886" y="1676300"/>
            <a:ext cx="4680000" cy="72000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userDrawn="1">
            <p:ph sz="half" idx="2"/>
          </p:nvPr>
        </p:nvSpPr>
        <p:spPr>
          <a:xfrm>
            <a:off x="2173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userDrawn="1">
            <p:ph type="body" sz="quarter" idx="3"/>
          </p:nvPr>
        </p:nvSpPr>
        <p:spPr>
          <a:xfrm>
            <a:off x="6997886" y="1676300"/>
            <a:ext cx="4680000" cy="720000"/>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Platshållare för datum 6"/>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8" name="Platshållare för sidfot 7"/>
          <p:cNvSpPr>
            <a:spLocks noGrp="1"/>
          </p:cNvSpPr>
          <p:nvPr userDrawn="1">
            <p:ph type="ftr" sz="quarter" idx="11"/>
          </p:nvPr>
        </p:nvSpPr>
        <p:spPr/>
        <p:txBody>
          <a:bodyPr/>
          <a:lstStyle/>
          <a:p>
            <a:endParaRPr lang="sv-SE"/>
          </a:p>
        </p:txBody>
      </p:sp>
      <p:sp>
        <p:nvSpPr>
          <p:cNvPr id="9" name="Platshållare för bildnummer 8"/>
          <p:cNvSpPr>
            <a:spLocks noGrp="1"/>
          </p:cNvSpPr>
          <p:nvPr userDrawn="1">
            <p:ph type="sldNum" sz="quarter" idx="12"/>
          </p:nvPr>
        </p:nvSpPr>
        <p:spPr/>
        <p:txBody>
          <a:bodyPr/>
          <a:lstStyle/>
          <a:p>
            <a:fld id="{D480FBBA-7971-49AD-875E-79201667F5C1}" type="slidenum">
              <a:rPr lang="sv-SE" smtClean="0"/>
              <a:t>‹#›</a:t>
            </a:fld>
            <a:endParaRPr lang="sv-SE"/>
          </a:p>
        </p:txBody>
      </p:sp>
      <p:sp>
        <p:nvSpPr>
          <p:cNvPr id="10" name="Rubrik 9"/>
          <p:cNvSpPr>
            <a:spLocks noGrp="1"/>
          </p:cNvSpPr>
          <p:nvPr userDrawn="1">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096307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ast rubrik Hexa färg">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CF7CFF02-3EF0-486E-8AE7-DF509472607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82" r="15330" b="7482"/>
          <a:stretch/>
        </p:blipFill>
        <p:spPr>
          <a:xfrm>
            <a:off x="7797611" y="-1"/>
            <a:ext cx="4394389" cy="6858001"/>
          </a:xfrm>
          <a:prstGeom prst="rect">
            <a:avLst/>
          </a:prstGeom>
        </p:spPr>
      </p:pic>
      <p:sp>
        <p:nvSpPr>
          <p:cNvPr id="3" name="Platshållare för datum 2"/>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userDrawn="1">
            <p:ph type="ftr" sz="quarter" idx="11"/>
          </p:nvPr>
        </p:nvSpPr>
        <p:spPr/>
        <p:txBody>
          <a:bodyPr/>
          <a:lstStyle/>
          <a:p>
            <a:endParaRPr lang="sv-SE"/>
          </a:p>
        </p:txBody>
      </p:sp>
      <p:sp>
        <p:nvSpPr>
          <p:cNvPr id="5" name="Platshållare för bildnummer 4"/>
          <p:cNvSpPr>
            <a:spLocks noGrp="1"/>
          </p:cNvSpPr>
          <p:nvPr userDrawn="1">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userDrawn="1">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spTree>
    <p:extLst>
      <p:ext uri="{BB962C8B-B14F-4D97-AF65-F5344CB8AC3E}">
        <p14:creationId xmlns:p14="http://schemas.microsoft.com/office/powerpoint/2010/main" val="1376263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 Hexa färg">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994D7640-B935-4A05-BB8A-736A20BC27B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82" r="15330" b="7482"/>
          <a:stretch/>
        </p:blipFill>
        <p:spPr>
          <a:xfrm>
            <a:off x="7797611" y="-1"/>
            <a:ext cx="4394389" cy="6858001"/>
          </a:xfrm>
          <a:prstGeom prst="rect">
            <a:avLst/>
          </a:prstGeom>
        </p:spPr>
      </p:pic>
      <p:sp>
        <p:nvSpPr>
          <p:cNvPr id="2" name="Platshållare för datum 1"/>
          <p:cNvSpPr>
            <a:spLocks noGrp="1"/>
          </p:cNvSpPr>
          <p:nvPr userDrawn="1">
            <p:ph type="dt" sz="half" idx="10"/>
          </p:nvPr>
        </p:nvSpPr>
        <p:spPr/>
        <p:txBody>
          <a:bodyPr/>
          <a:lstStyle/>
          <a:p>
            <a:fld id="{20A9C618-5F26-4FC9-827C-64F3423F62AF}" type="datetimeFigureOut">
              <a:rPr lang="sv-SE" smtClean="0"/>
              <a:t>2024-03-14</a:t>
            </a:fld>
            <a:endParaRPr lang="sv-SE"/>
          </a:p>
        </p:txBody>
      </p:sp>
      <p:sp>
        <p:nvSpPr>
          <p:cNvPr id="3" name="Platshållare för sidfot 2"/>
          <p:cNvSpPr>
            <a:spLocks noGrp="1"/>
          </p:cNvSpPr>
          <p:nvPr userDrawn="1">
            <p:ph type="ftr" sz="quarter" idx="11"/>
          </p:nvPr>
        </p:nvSpPr>
        <p:spPr/>
        <p:txBody>
          <a:bodyPr/>
          <a:lstStyle/>
          <a:p>
            <a:endParaRPr lang="sv-SE"/>
          </a:p>
        </p:txBody>
      </p:sp>
      <p:sp>
        <p:nvSpPr>
          <p:cNvPr id="4" name="Platshållare för bildnummer 3"/>
          <p:cNvSpPr>
            <a:spLocks noGrp="1"/>
          </p:cNvSpPr>
          <p:nvPr userDrawn="1">
            <p:ph type="sldNum" sz="quarter" idx="12"/>
          </p:nvPr>
        </p:nvSpPr>
        <p:spPr/>
        <p:txBody>
          <a:bodyPr/>
          <a:lstStyle/>
          <a:p>
            <a:fld id="{D480FBBA-7971-49AD-875E-79201667F5C1}" type="slidenum">
              <a:rPr lang="sv-SE" smtClean="0"/>
              <a:t>‹#›</a:t>
            </a:fld>
            <a:endParaRPr lang="sv-SE"/>
          </a:p>
        </p:txBody>
      </p:sp>
      <p:pic>
        <p:nvPicPr>
          <p:cNvPr id="6" name="Bildobjekt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spTree>
    <p:extLst>
      <p:ext uri="{BB962C8B-B14F-4D97-AF65-F5344CB8AC3E}">
        <p14:creationId xmlns:p14="http://schemas.microsoft.com/office/powerpoint/2010/main" val="4099995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ast rubrik utan rubriklinje, hexa färg">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p:ph type="title"/>
          </p:nvPr>
        </p:nvSpPr>
        <p:spPr/>
        <p:txBody>
          <a:bodyPr lIns="0"/>
          <a:lstStyle/>
          <a:p>
            <a:r>
              <a:rPr lang="sv-SE"/>
              <a:t>Klicka här för att ändra mall för rubrikformat</a:t>
            </a:r>
            <a:endParaRPr lang="sv-SE" dirty="0"/>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pic>
        <p:nvPicPr>
          <p:cNvPr id="63" name="Graphic 62">
            <a:extLst>
              <a:ext uri="{FF2B5EF4-FFF2-40B4-BE49-F238E27FC236}">
                <a16:creationId xmlns:a16="http://schemas.microsoft.com/office/drawing/2014/main" id="{2F39B4F4-D915-4366-AE41-0E311889A57B}"/>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82" r="15330" b="7482"/>
          <a:stretch/>
        </p:blipFill>
        <p:spPr>
          <a:xfrm>
            <a:off x="7797611" y="-1"/>
            <a:ext cx="4394389" cy="6858001"/>
          </a:xfrm>
          <a:prstGeom prst="rect">
            <a:avLst/>
          </a:prstGeom>
        </p:spPr>
      </p:pic>
    </p:spTree>
    <p:extLst>
      <p:ext uri="{BB962C8B-B14F-4D97-AF65-F5344CB8AC3E}">
        <p14:creationId xmlns:p14="http://schemas.microsoft.com/office/powerpoint/2010/main" val="41284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utan rubriklinje, hexa färg">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20A9C618-5F26-4FC9-827C-64F3423F62AF}" type="datetimeFigureOut">
              <a:rPr lang="sv-SE" smtClean="0"/>
              <a:t>2024-03-14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480FBBA-7971-49AD-875E-79201667F5C1}" type="slidenum">
              <a:rPr lang="sv-SE" smtClean="0"/>
              <a:t>‹#›</a:t>
            </a:fld>
            <a:endParaRPr lang="sv-SE"/>
          </a:p>
        </p:txBody>
      </p:sp>
      <p:sp>
        <p:nvSpPr>
          <p:cNvPr id="7" name="Rubrik 6"/>
          <p:cNvSpPr>
            <a:spLocks noGrp="1"/>
          </p:cNvSpPr>
          <p:nvPr>
            <p:ph type="title"/>
          </p:nvPr>
        </p:nvSpPr>
        <p:spPr/>
        <p:txBody>
          <a:bodyPr lIns="0"/>
          <a:lstStyle/>
          <a:p>
            <a:r>
              <a:rPr lang="sv-SE"/>
              <a:t>Klicka här för att ändra mall för rubrikformat</a:t>
            </a:r>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1" y="5554971"/>
            <a:ext cx="1042057" cy="807318"/>
          </a:xfrm>
          <a:prstGeom prst="rect">
            <a:avLst/>
          </a:prstGeom>
        </p:spPr>
      </p:pic>
      <p:pic>
        <p:nvPicPr>
          <p:cNvPr id="64" name="Graphic 63">
            <a:extLst>
              <a:ext uri="{FF2B5EF4-FFF2-40B4-BE49-F238E27FC236}">
                <a16:creationId xmlns:a16="http://schemas.microsoft.com/office/drawing/2014/main" id="{3C56CA41-C1D3-4F33-855E-C5864ACEF35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82" r="15330" b="7482"/>
          <a:stretch/>
        </p:blipFill>
        <p:spPr>
          <a:xfrm>
            <a:off x="7797611" y="-1"/>
            <a:ext cx="4394389" cy="6858001"/>
          </a:xfrm>
          <a:prstGeom prst="rect">
            <a:avLst/>
          </a:prstGeom>
        </p:spPr>
      </p:pic>
    </p:spTree>
    <p:extLst>
      <p:ext uri="{BB962C8B-B14F-4D97-AF65-F5344CB8AC3E}">
        <p14:creationId xmlns:p14="http://schemas.microsoft.com/office/powerpoint/2010/main" val="118646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260000" y="1080000"/>
            <a:ext cx="10515600" cy="1858652"/>
          </a:xfrm>
        </p:spPr>
        <p:txBody>
          <a:bodyPr lIns="0" tIns="0" rIns="0" bIns="72000" anchor="t"/>
          <a:lstStyle>
            <a:lvl1pPr>
              <a:defRPr sz="6000">
                <a:solidFill>
                  <a:schemeClr val="bg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260000" y="3168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
        <p:nvSpPr>
          <p:cNvPr id="9" name="Freeform 6"/>
          <p:cNvSpPr>
            <a:spLocks/>
          </p:cNvSpPr>
          <p:nvPr userDrawn="1"/>
        </p:nvSpPr>
        <p:spPr bwMode="auto">
          <a:xfrm>
            <a:off x="9365941" y="569921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Freeform 8"/>
          <p:cNvSpPr>
            <a:spLocks/>
          </p:cNvSpPr>
          <p:nvPr userDrawn="1"/>
        </p:nvSpPr>
        <p:spPr bwMode="auto">
          <a:xfrm>
            <a:off x="11221728" y="463876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Freeform 9"/>
          <p:cNvSpPr>
            <a:spLocks/>
          </p:cNvSpPr>
          <p:nvPr userDrawn="1"/>
        </p:nvSpPr>
        <p:spPr bwMode="auto">
          <a:xfrm>
            <a:off x="9985066" y="463876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 name="Freeform 10"/>
          <p:cNvSpPr>
            <a:spLocks/>
          </p:cNvSpPr>
          <p:nvPr userDrawn="1"/>
        </p:nvSpPr>
        <p:spPr bwMode="auto">
          <a:xfrm>
            <a:off x="9365941" y="357831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p:cNvSpPr>
            <a:spLocks/>
          </p:cNvSpPr>
          <p:nvPr userDrawn="1"/>
        </p:nvSpPr>
        <p:spPr bwMode="auto">
          <a:xfrm>
            <a:off x="8129278" y="357831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p:cNvSpPr>
            <a:spLocks/>
          </p:cNvSpPr>
          <p:nvPr userDrawn="1"/>
        </p:nvSpPr>
        <p:spPr bwMode="auto">
          <a:xfrm>
            <a:off x="7510153" y="463876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noChangeAspect="1"/>
          </p:cNvSpPr>
          <p:nvPr userDrawn="1"/>
        </p:nvSpPr>
        <p:spPr bwMode="auto">
          <a:xfrm>
            <a:off x="6309316" y="410821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a:off x="6891026" y="4629138"/>
            <a:ext cx="619126" cy="3636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userDrawn="1"/>
        </p:nvCxnSpPr>
        <p:spPr>
          <a:xfrm>
            <a:off x="6608324" y="478782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6309316" y="512982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10602604" y="3770367"/>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0"/>
          <p:cNvSpPr>
            <a:spLocks noChangeAspect="1"/>
          </p:cNvSpPr>
          <p:nvPr userDrawn="1"/>
        </p:nvSpPr>
        <p:spPr bwMode="auto">
          <a:xfrm>
            <a:off x="10904232" y="325716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4" name="Rak koppling 23"/>
          <p:cNvCxnSpPr>
            <a:cxnSpLocks/>
          </p:cNvCxnSpPr>
          <p:nvPr userDrawn="1"/>
        </p:nvCxnSpPr>
        <p:spPr>
          <a:xfrm flipV="1">
            <a:off x="6007688" y="5646045"/>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10"/>
          <p:cNvSpPr>
            <a:spLocks noChangeAspect="1"/>
          </p:cNvSpPr>
          <p:nvPr userDrawn="1"/>
        </p:nvSpPr>
        <p:spPr bwMode="auto">
          <a:xfrm>
            <a:off x="5436480" y="56294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9" name="Rak koppling 28"/>
          <p:cNvCxnSpPr>
            <a:cxnSpLocks/>
          </p:cNvCxnSpPr>
          <p:nvPr userDrawn="1"/>
        </p:nvCxnSpPr>
        <p:spPr>
          <a:xfrm>
            <a:off x="8127692" y="605164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noChangeAspect="1"/>
          </p:cNvSpPr>
          <p:nvPr userDrawn="1"/>
        </p:nvSpPr>
        <p:spPr bwMode="auto">
          <a:xfrm>
            <a:off x="7828684" y="6399336"/>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711194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6"/>
          <p:cNvSpPr>
            <a:spLocks noGrp="1" noChangeArrowheads="1"/>
          </p:cNvSpPr>
          <p:nvPr>
            <p:ph type="sldNum" sz="quarter" idx="10"/>
          </p:nvPr>
        </p:nvSpPr>
        <p:spPr>
          <a:xfrm>
            <a:off x="8737600" y="6245225"/>
            <a:ext cx="2844800" cy="476250"/>
          </a:xfrm>
          <a:prstGeom prst="rect">
            <a:avLst/>
          </a:prstGeom>
          <a:ln/>
        </p:spPr>
        <p:txBody>
          <a:bodyPr/>
          <a:lstStyle>
            <a:lvl1pPr>
              <a:defRPr/>
            </a:lvl1pPr>
          </a:lstStyle>
          <a:p>
            <a:pPr>
              <a:defRPr/>
            </a:pPr>
            <a:fld id="{AF506FF0-3E93-4E1C-8937-223DAAC77E87}" type="slidenum">
              <a:rPr lang="sv-SE" altLang="sv-SE"/>
              <a:pPr>
                <a:defRPr/>
              </a:pPr>
              <a:t>‹#›</a:t>
            </a:fld>
            <a:endParaRPr lang="sv-SE" altLang="sv-SE"/>
          </a:p>
        </p:txBody>
      </p:sp>
    </p:spTree>
    <p:extLst>
      <p:ext uri="{BB962C8B-B14F-4D97-AF65-F5344CB8AC3E}">
        <p14:creationId xmlns:p14="http://schemas.microsoft.com/office/powerpoint/2010/main" val="244460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2173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997886" y="1676350"/>
            <a:ext cx="4680000" cy="46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0A9C618-5F26-4FC9-827C-64F3423F62AF}" type="datetimeFigureOut">
              <a:rPr lang="sv-SE" smtClean="0"/>
              <a:t>2024-03-14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480FBBA-7971-49AD-875E-79201667F5C1}" type="slidenum">
              <a:rPr lang="sv-SE" smtClean="0"/>
              <a:t>‹#›</a:t>
            </a:fld>
            <a:endParaRPr lang="sv-SE"/>
          </a:p>
        </p:txBody>
      </p:sp>
      <p:sp>
        <p:nvSpPr>
          <p:cNvPr id="8" name="Rubrik 7"/>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spTree>
    <p:extLst>
      <p:ext uri="{BB962C8B-B14F-4D97-AF65-F5344CB8AC3E}">
        <p14:creationId xmlns:p14="http://schemas.microsoft.com/office/powerpoint/2010/main" val="332908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2173886" y="1676300"/>
            <a:ext cx="4680000" cy="72000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2173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997886" y="1676300"/>
            <a:ext cx="4680000" cy="720000"/>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997886" y="2576350"/>
            <a:ext cx="4680000" cy="378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20A9C618-5F26-4FC9-827C-64F3423F62AF}" type="datetimeFigureOut">
              <a:rPr lang="sv-SE" smtClean="0"/>
              <a:t>2024-03-14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480FBBA-7971-49AD-875E-79201667F5C1}" type="slidenum">
              <a:rPr lang="sv-SE" smtClean="0"/>
              <a:t>‹#›</a:t>
            </a:fld>
            <a:endParaRPr lang="sv-SE"/>
          </a:p>
        </p:txBody>
      </p:sp>
      <p:sp>
        <p:nvSpPr>
          <p:cNvPr id="10" name="Rubrik 9"/>
          <p:cNvSpPr>
            <a:spLocks noGrp="1"/>
          </p:cNvSpPr>
          <p:nvPr>
            <p:ph type="title"/>
          </p:nvPr>
        </p:nvSpPr>
        <p:spPr>
          <a:gradFill>
            <a:gsLst>
              <a:gs pos="0">
                <a:srgbClr val="FFFFFF"/>
              </a:gs>
              <a:gs pos="10000">
                <a:srgbClr val="FFFFFF"/>
              </a:gs>
              <a:gs pos="10000">
                <a:srgbClr val="FFFFFF">
                  <a:alpha val="0"/>
                </a:srgbClr>
              </a:gs>
              <a:gs pos="100000">
                <a:schemeClr val="bg1">
                  <a:alpha val="0"/>
                </a:schemeClr>
              </a:gs>
            </a:gsLst>
            <a:lin ang="0" scaled="0"/>
          </a:gradFill>
          <a:effectLst>
            <a:innerShdw dist="50800" dir="10800000">
              <a:prstClr val="black"/>
            </a:innerShdw>
          </a:effectLst>
        </p:spPr>
        <p:txBody>
          <a:bodyPr/>
          <a:lstStyle/>
          <a:p>
            <a:r>
              <a:rPr lang="sv-SE"/>
              <a:t>Klicka här för att ändra mall för rubrikformat</a:t>
            </a:r>
          </a:p>
        </p:txBody>
      </p:sp>
      <p:cxnSp>
        <p:nvCxnSpPr>
          <p:cNvPr id="11" name="Rak koppling 10"/>
          <p:cNvCxnSpPr/>
          <p:nvPr userDrawn="1"/>
        </p:nvCxnSpPr>
        <p:spPr>
          <a:xfrm>
            <a:off x="1458686" y="6356350"/>
            <a:ext cx="649877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17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20A9C618-5F26-4FC9-827C-64F3423F62AF}" type="datetimeFigureOut">
              <a:rPr lang="sv-SE" smtClean="0"/>
              <a:t>2024-03-14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480FBBA-7971-49AD-875E-79201667F5C1}" type="slidenum">
              <a:rPr lang="sv-SE" smtClean="0"/>
              <a:t>‹#›</a:t>
            </a:fld>
            <a:endParaRPr lang="sv-SE"/>
          </a:p>
        </p:txBody>
      </p:sp>
      <p:sp>
        <p:nvSpPr>
          <p:cNvPr id="6" name="Rubrik 5"/>
          <p:cNvSpPr>
            <a:spLocks noGrp="1"/>
          </p:cNvSpPr>
          <p:nvPr>
            <p:ph type="title" hasCustomPrompt="1"/>
          </p:nvPr>
        </p:nvSpPr>
        <p:spPr>
          <a:xfrm>
            <a:off x="2173886" y="493915"/>
            <a:ext cx="9504000" cy="701731"/>
          </a:xfrm>
          <a:noFill/>
          <a:ln>
            <a:noFill/>
          </a:ln>
        </p:spPr>
        <p:txBody>
          <a:bodyPr>
            <a:spAutoFit/>
          </a:bodyPr>
          <a:lstStyle/>
          <a:p>
            <a:r>
              <a:rPr lang="sv-SE" dirty="0"/>
              <a:t>Klicka här för att ändra format</a:t>
            </a:r>
          </a:p>
        </p:txBody>
      </p:sp>
    </p:spTree>
    <p:extLst>
      <p:ext uri="{BB962C8B-B14F-4D97-AF65-F5344CB8AC3E}">
        <p14:creationId xmlns:p14="http://schemas.microsoft.com/office/powerpoint/2010/main" val="4191820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0A9C618-5F26-4FC9-827C-64F3423F62AF}" type="datetimeFigureOut">
              <a:rPr lang="sv-SE" smtClean="0"/>
              <a:t>2024-03-14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480FBBA-7971-49AD-875E-79201667F5C1}" type="slidenum">
              <a:rPr lang="sv-SE" smtClean="0"/>
              <a:t>‹#›</a:t>
            </a:fld>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354291"/>
            <a:ext cx="1301090" cy="1008000"/>
          </a:xfrm>
          <a:prstGeom prst="rect">
            <a:avLst/>
          </a:prstGeom>
        </p:spPr>
      </p:pic>
    </p:spTree>
    <p:extLst>
      <p:ext uri="{BB962C8B-B14F-4D97-AF65-F5344CB8AC3E}">
        <p14:creationId xmlns:p14="http://schemas.microsoft.com/office/powerpoint/2010/main" val="111747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vsnittsrubrik Turkos">
    <p:bg>
      <p:bgPr>
        <a:solidFill>
          <a:schemeClr val="accent3"/>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
        <p:nvSpPr>
          <p:cNvPr id="9" name="Freeform 6"/>
          <p:cNvSpPr>
            <a:spLocks/>
          </p:cNvSpPr>
          <p:nvPr userDrawn="1"/>
        </p:nvSpPr>
        <p:spPr bwMode="auto">
          <a:xfrm>
            <a:off x="9365941" y="569921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Freeform 8"/>
          <p:cNvSpPr>
            <a:spLocks/>
          </p:cNvSpPr>
          <p:nvPr userDrawn="1"/>
        </p:nvSpPr>
        <p:spPr bwMode="auto">
          <a:xfrm>
            <a:off x="11221728" y="463876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Freeform 9"/>
          <p:cNvSpPr>
            <a:spLocks/>
          </p:cNvSpPr>
          <p:nvPr userDrawn="1"/>
        </p:nvSpPr>
        <p:spPr bwMode="auto">
          <a:xfrm>
            <a:off x="9985066" y="463876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 name="Freeform 10"/>
          <p:cNvSpPr>
            <a:spLocks/>
          </p:cNvSpPr>
          <p:nvPr userDrawn="1"/>
        </p:nvSpPr>
        <p:spPr bwMode="auto">
          <a:xfrm>
            <a:off x="9365941" y="357831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p:cNvSpPr>
            <a:spLocks/>
          </p:cNvSpPr>
          <p:nvPr userDrawn="1"/>
        </p:nvSpPr>
        <p:spPr bwMode="auto">
          <a:xfrm>
            <a:off x="8129278" y="357831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p:cNvSpPr>
            <a:spLocks/>
          </p:cNvSpPr>
          <p:nvPr userDrawn="1"/>
        </p:nvSpPr>
        <p:spPr bwMode="auto">
          <a:xfrm>
            <a:off x="7510153" y="463876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noChangeAspect="1"/>
          </p:cNvSpPr>
          <p:nvPr userDrawn="1"/>
        </p:nvSpPr>
        <p:spPr bwMode="auto">
          <a:xfrm>
            <a:off x="6309316" y="410821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a:off x="6891026" y="4629138"/>
            <a:ext cx="619126" cy="3636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userDrawn="1"/>
        </p:nvCxnSpPr>
        <p:spPr>
          <a:xfrm>
            <a:off x="6608324" y="478782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6309316" y="512982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10602604" y="3770367"/>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0"/>
          <p:cNvSpPr>
            <a:spLocks noChangeAspect="1"/>
          </p:cNvSpPr>
          <p:nvPr userDrawn="1"/>
        </p:nvSpPr>
        <p:spPr bwMode="auto">
          <a:xfrm>
            <a:off x="10904232" y="325716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4" name="Rak koppling 23"/>
          <p:cNvCxnSpPr>
            <a:cxnSpLocks/>
          </p:cNvCxnSpPr>
          <p:nvPr userDrawn="1"/>
        </p:nvCxnSpPr>
        <p:spPr>
          <a:xfrm flipV="1">
            <a:off x="6007688" y="5646045"/>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10"/>
          <p:cNvSpPr>
            <a:spLocks noChangeAspect="1"/>
          </p:cNvSpPr>
          <p:nvPr userDrawn="1"/>
        </p:nvSpPr>
        <p:spPr bwMode="auto">
          <a:xfrm>
            <a:off x="5436480" y="56294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9" name="Rak koppling 28"/>
          <p:cNvCxnSpPr>
            <a:cxnSpLocks/>
          </p:cNvCxnSpPr>
          <p:nvPr userDrawn="1"/>
        </p:nvCxnSpPr>
        <p:spPr>
          <a:xfrm>
            <a:off x="8127692" y="605164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noChangeAspect="1"/>
          </p:cNvSpPr>
          <p:nvPr userDrawn="1"/>
        </p:nvSpPr>
        <p:spPr bwMode="auto">
          <a:xfrm>
            <a:off x="7828684" y="6399336"/>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7" name="Rubrik 1"/>
          <p:cNvSpPr>
            <a:spLocks noGrp="1"/>
          </p:cNvSpPr>
          <p:nvPr>
            <p:ph type="title"/>
          </p:nvPr>
        </p:nvSpPr>
        <p:spPr>
          <a:xfrm>
            <a:off x="1260000" y="1080000"/>
            <a:ext cx="10515600" cy="1858652"/>
          </a:xfrm>
        </p:spPr>
        <p:txBody>
          <a:bodyPr lIns="0" tIns="0" rIns="0" bIns="72000" anchor="t"/>
          <a:lstStyle>
            <a:lvl1pPr>
              <a:defRPr sz="6000">
                <a:solidFill>
                  <a:schemeClr val="bg1"/>
                </a:solidFill>
              </a:defRPr>
            </a:lvl1pPr>
          </a:lstStyle>
          <a:p>
            <a:r>
              <a:rPr lang="sv-SE"/>
              <a:t>Klicka här för att ändra mall för rubrikformat</a:t>
            </a:r>
            <a:endParaRPr lang="sv-SE" dirty="0"/>
          </a:p>
        </p:txBody>
      </p:sp>
      <p:sp>
        <p:nvSpPr>
          <p:cNvPr id="28" name="Platshållare för text 2"/>
          <p:cNvSpPr>
            <a:spLocks noGrp="1"/>
          </p:cNvSpPr>
          <p:nvPr>
            <p:ph type="body" idx="1"/>
          </p:nvPr>
        </p:nvSpPr>
        <p:spPr>
          <a:xfrm>
            <a:off x="1260000" y="3168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02330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vsnittsrubrik Grön">
    <p:bg>
      <p:bgPr>
        <a:solidFill>
          <a:schemeClr val="accent1"/>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83" y="5346000"/>
            <a:ext cx="1301090" cy="1008000"/>
          </a:xfrm>
          <a:prstGeom prst="rect">
            <a:avLst/>
          </a:prstGeom>
        </p:spPr>
      </p:pic>
      <p:sp>
        <p:nvSpPr>
          <p:cNvPr id="9" name="Freeform 6"/>
          <p:cNvSpPr>
            <a:spLocks/>
          </p:cNvSpPr>
          <p:nvPr userDrawn="1"/>
        </p:nvSpPr>
        <p:spPr bwMode="auto">
          <a:xfrm>
            <a:off x="9365941" y="5699218"/>
            <a:ext cx="1236663" cy="1414463"/>
          </a:xfrm>
          <a:custGeom>
            <a:avLst/>
            <a:gdLst>
              <a:gd name="T0" fmla="*/ 0 w 1249"/>
              <a:gd name="T1" fmla="*/ 360 h 1441"/>
              <a:gd name="T2" fmla="*/ 0 w 1249"/>
              <a:gd name="T3" fmla="*/ 1081 h 1441"/>
              <a:gd name="T4" fmla="*/ 625 w 1249"/>
              <a:gd name="T5" fmla="*/ 1441 h 1441"/>
              <a:gd name="T6" fmla="*/ 1249 w 1249"/>
              <a:gd name="T7" fmla="*/ 1081 h 1441"/>
              <a:gd name="T8" fmla="*/ 1249 w 1249"/>
              <a:gd name="T9" fmla="*/ 360 h 1441"/>
              <a:gd name="T10" fmla="*/ 625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5" y="1441"/>
                </a:lnTo>
                <a:lnTo>
                  <a:pt x="1249" y="1081"/>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Freeform 8"/>
          <p:cNvSpPr>
            <a:spLocks/>
          </p:cNvSpPr>
          <p:nvPr userDrawn="1"/>
        </p:nvSpPr>
        <p:spPr bwMode="auto">
          <a:xfrm>
            <a:off x="11221728" y="4638768"/>
            <a:ext cx="1238250" cy="1414463"/>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Freeform 9"/>
          <p:cNvSpPr>
            <a:spLocks/>
          </p:cNvSpPr>
          <p:nvPr userDrawn="1"/>
        </p:nvSpPr>
        <p:spPr bwMode="auto">
          <a:xfrm>
            <a:off x="9985066" y="4638768"/>
            <a:ext cx="1236663" cy="1414463"/>
          </a:xfrm>
          <a:custGeom>
            <a:avLst/>
            <a:gdLst>
              <a:gd name="T0" fmla="*/ 0 w 1249"/>
              <a:gd name="T1" fmla="*/ 360 h 1441"/>
              <a:gd name="T2" fmla="*/ 0 w 1249"/>
              <a:gd name="T3" fmla="*/ 1081 h 1441"/>
              <a:gd name="T4" fmla="*/ 624 w 1249"/>
              <a:gd name="T5" fmla="*/ 1441 h 1441"/>
              <a:gd name="T6" fmla="*/ 1249 w 1249"/>
              <a:gd name="T7" fmla="*/ 1081 h 1441"/>
              <a:gd name="T8" fmla="*/ 1249 w 1249"/>
              <a:gd name="T9" fmla="*/ 360 h 1441"/>
              <a:gd name="T10" fmla="*/ 624 w 1249"/>
              <a:gd name="T11" fmla="*/ 0 h 1441"/>
              <a:gd name="T12" fmla="*/ 0 w 1249"/>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49" h="1441">
                <a:moveTo>
                  <a:pt x="0" y="360"/>
                </a:moveTo>
                <a:lnTo>
                  <a:pt x="0" y="1081"/>
                </a:lnTo>
                <a:lnTo>
                  <a:pt x="624" y="1441"/>
                </a:lnTo>
                <a:lnTo>
                  <a:pt x="1249" y="1081"/>
                </a:lnTo>
                <a:lnTo>
                  <a:pt x="1249" y="360"/>
                </a:lnTo>
                <a:lnTo>
                  <a:pt x="624" y="0"/>
                </a:lnTo>
                <a:lnTo>
                  <a:pt x="0" y="360"/>
                </a:lnTo>
                <a:close/>
              </a:path>
            </a:pathLst>
          </a:custGeom>
          <a:solidFill>
            <a:schemeClr val="accent5">
              <a:lumMod val="40000"/>
              <a:lumOff val="60000"/>
            </a:schemeClr>
          </a:solidFill>
          <a:ln w="381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sv-SE"/>
          </a:p>
        </p:txBody>
      </p:sp>
      <p:sp>
        <p:nvSpPr>
          <p:cNvPr id="12" name="Freeform 10"/>
          <p:cNvSpPr>
            <a:spLocks/>
          </p:cNvSpPr>
          <p:nvPr userDrawn="1"/>
        </p:nvSpPr>
        <p:spPr bwMode="auto">
          <a:xfrm>
            <a:off x="9365941" y="3578318"/>
            <a:ext cx="1236663" cy="1414463"/>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Freeform 15"/>
          <p:cNvSpPr>
            <a:spLocks/>
          </p:cNvSpPr>
          <p:nvPr userDrawn="1"/>
        </p:nvSpPr>
        <p:spPr bwMode="auto">
          <a:xfrm>
            <a:off x="8129278" y="3578318"/>
            <a:ext cx="1236663" cy="1414463"/>
          </a:xfrm>
          <a:custGeom>
            <a:avLst/>
            <a:gdLst>
              <a:gd name="T0" fmla="*/ 0 w 1250"/>
              <a:gd name="T1" fmla="*/ 360 h 1442"/>
              <a:gd name="T2" fmla="*/ 0 w 1250"/>
              <a:gd name="T3" fmla="*/ 1082 h 1442"/>
              <a:gd name="T4" fmla="*/ 625 w 1250"/>
              <a:gd name="T5" fmla="*/ 1442 h 1442"/>
              <a:gd name="T6" fmla="*/ 1250 w 1250"/>
              <a:gd name="T7" fmla="*/ 1082 h 1442"/>
              <a:gd name="T8" fmla="*/ 1250 w 1250"/>
              <a:gd name="T9" fmla="*/ 360 h 1442"/>
              <a:gd name="T10" fmla="*/ 625 w 1250"/>
              <a:gd name="T11" fmla="*/ 0 h 1442"/>
              <a:gd name="T12" fmla="*/ 0 w 1250"/>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50" h="1442">
                <a:moveTo>
                  <a:pt x="0" y="360"/>
                </a:moveTo>
                <a:lnTo>
                  <a:pt x="0" y="1082"/>
                </a:lnTo>
                <a:lnTo>
                  <a:pt x="625" y="1442"/>
                </a:lnTo>
                <a:lnTo>
                  <a:pt x="1250" y="1082"/>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Freeform 12"/>
          <p:cNvSpPr>
            <a:spLocks/>
          </p:cNvSpPr>
          <p:nvPr userDrawn="1"/>
        </p:nvSpPr>
        <p:spPr bwMode="auto">
          <a:xfrm>
            <a:off x="7510153" y="4638768"/>
            <a:ext cx="1238250" cy="1412875"/>
          </a:xfrm>
          <a:custGeom>
            <a:avLst/>
            <a:gdLst>
              <a:gd name="T0" fmla="*/ 0 w 1250"/>
              <a:gd name="T1" fmla="*/ 360 h 1441"/>
              <a:gd name="T2" fmla="*/ 0 w 1250"/>
              <a:gd name="T3" fmla="*/ 1081 h 1441"/>
              <a:gd name="T4" fmla="*/ 625 w 1250"/>
              <a:gd name="T5" fmla="*/ 1441 h 1441"/>
              <a:gd name="T6" fmla="*/ 1250 w 1250"/>
              <a:gd name="T7" fmla="*/ 1081 h 1441"/>
              <a:gd name="T8" fmla="*/ 1250 w 1250"/>
              <a:gd name="T9" fmla="*/ 360 h 1441"/>
              <a:gd name="T10" fmla="*/ 625 w 1250"/>
              <a:gd name="T11" fmla="*/ 0 h 1441"/>
              <a:gd name="T12" fmla="*/ 0 w 1250"/>
              <a:gd name="T13" fmla="*/ 360 h 1441"/>
            </a:gdLst>
            <a:ahLst/>
            <a:cxnLst>
              <a:cxn ang="0">
                <a:pos x="T0" y="T1"/>
              </a:cxn>
              <a:cxn ang="0">
                <a:pos x="T2" y="T3"/>
              </a:cxn>
              <a:cxn ang="0">
                <a:pos x="T4" y="T5"/>
              </a:cxn>
              <a:cxn ang="0">
                <a:pos x="T6" y="T7"/>
              </a:cxn>
              <a:cxn ang="0">
                <a:pos x="T8" y="T9"/>
              </a:cxn>
              <a:cxn ang="0">
                <a:pos x="T10" y="T11"/>
              </a:cxn>
              <a:cxn ang="0">
                <a:pos x="T12" y="T13"/>
              </a:cxn>
            </a:cxnLst>
            <a:rect l="0" t="0" r="r" b="b"/>
            <a:pathLst>
              <a:path w="1250" h="1441">
                <a:moveTo>
                  <a:pt x="0" y="360"/>
                </a:moveTo>
                <a:lnTo>
                  <a:pt x="0" y="1081"/>
                </a:lnTo>
                <a:lnTo>
                  <a:pt x="625" y="1441"/>
                </a:lnTo>
                <a:lnTo>
                  <a:pt x="1250" y="1081"/>
                </a:lnTo>
                <a:lnTo>
                  <a:pt x="1250"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noChangeAspect="1"/>
          </p:cNvSpPr>
          <p:nvPr userDrawn="1"/>
        </p:nvSpPr>
        <p:spPr bwMode="auto">
          <a:xfrm>
            <a:off x="6309316" y="410821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16" name="Rak koppling 15"/>
          <p:cNvCxnSpPr>
            <a:cxnSpLocks/>
          </p:cNvCxnSpPr>
          <p:nvPr userDrawn="1"/>
        </p:nvCxnSpPr>
        <p:spPr>
          <a:xfrm>
            <a:off x="6891026" y="4629138"/>
            <a:ext cx="619126" cy="3636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a:cxnSpLocks/>
          </p:cNvCxnSpPr>
          <p:nvPr userDrawn="1"/>
        </p:nvCxnSpPr>
        <p:spPr>
          <a:xfrm>
            <a:off x="6608324" y="478782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reeform 10"/>
          <p:cNvSpPr>
            <a:spLocks noChangeAspect="1"/>
          </p:cNvSpPr>
          <p:nvPr userDrawn="1"/>
        </p:nvSpPr>
        <p:spPr bwMode="auto">
          <a:xfrm>
            <a:off x="6309316" y="512982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1" name="Rak koppling 20"/>
          <p:cNvCxnSpPr>
            <a:cxnSpLocks/>
          </p:cNvCxnSpPr>
          <p:nvPr userDrawn="1"/>
        </p:nvCxnSpPr>
        <p:spPr>
          <a:xfrm flipV="1">
            <a:off x="10602604" y="3770367"/>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10"/>
          <p:cNvSpPr>
            <a:spLocks noChangeAspect="1"/>
          </p:cNvSpPr>
          <p:nvPr userDrawn="1"/>
        </p:nvSpPr>
        <p:spPr bwMode="auto">
          <a:xfrm>
            <a:off x="10904232" y="3257164"/>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4" name="Rak koppling 23"/>
          <p:cNvCxnSpPr>
            <a:cxnSpLocks/>
          </p:cNvCxnSpPr>
          <p:nvPr userDrawn="1"/>
        </p:nvCxnSpPr>
        <p:spPr>
          <a:xfrm flipV="1">
            <a:off x="6007688" y="5646045"/>
            <a:ext cx="301628" cy="1596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10"/>
          <p:cNvSpPr>
            <a:spLocks noChangeAspect="1"/>
          </p:cNvSpPr>
          <p:nvPr userDrawn="1"/>
        </p:nvSpPr>
        <p:spPr bwMode="auto">
          <a:xfrm>
            <a:off x="5436480" y="5629433"/>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29" name="Rak koppling 28"/>
          <p:cNvCxnSpPr>
            <a:cxnSpLocks/>
          </p:cNvCxnSpPr>
          <p:nvPr userDrawn="1"/>
        </p:nvCxnSpPr>
        <p:spPr>
          <a:xfrm>
            <a:off x="8127692" y="6051643"/>
            <a:ext cx="2381" cy="3476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10"/>
          <p:cNvSpPr>
            <a:spLocks noChangeAspect="1"/>
          </p:cNvSpPr>
          <p:nvPr userDrawn="1"/>
        </p:nvSpPr>
        <p:spPr bwMode="auto">
          <a:xfrm>
            <a:off x="7828684" y="6399336"/>
            <a:ext cx="598016" cy="684000"/>
          </a:xfrm>
          <a:custGeom>
            <a:avLst/>
            <a:gdLst>
              <a:gd name="T0" fmla="*/ 0 w 1249"/>
              <a:gd name="T1" fmla="*/ 360 h 1442"/>
              <a:gd name="T2" fmla="*/ 0 w 1249"/>
              <a:gd name="T3" fmla="*/ 1082 h 1442"/>
              <a:gd name="T4" fmla="*/ 625 w 1249"/>
              <a:gd name="T5" fmla="*/ 1442 h 1442"/>
              <a:gd name="T6" fmla="*/ 1249 w 1249"/>
              <a:gd name="T7" fmla="*/ 1082 h 1442"/>
              <a:gd name="T8" fmla="*/ 1249 w 1249"/>
              <a:gd name="T9" fmla="*/ 360 h 1442"/>
              <a:gd name="T10" fmla="*/ 625 w 1249"/>
              <a:gd name="T11" fmla="*/ 0 h 1442"/>
              <a:gd name="T12" fmla="*/ 0 w 1249"/>
              <a:gd name="T13" fmla="*/ 360 h 1442"/>
            </a:gdLst>
            <a:ahLst/>
            <a:cxnLst>
              <a:cxn ang="0">
                <a:pos x="T0" y="T1"/>
              </a:cxn>
              <a:cxn ang="0">
                <a:pos x="T2" y="T3"/>
              </a:cxn>
              <a:cxn ang="0">
                <a:pos x="T4" y="T5"/>
              </a:cxn>
              <a:cxn ang="0">
                <a:pos x="T6" y="T7"/>
              </a:cxn>
              <a:cxn ang="0">
                <a:pos x="T8" y="T9"/>
              </a:cxn>
              <a:cxn ang="0">
                <a:pos x="T10" y="T11"/>
              </a:cxn>
              <a:cxn ang="0">
                <a:pos x="T12" y="T13"/>
              </a:cxn>
            </a:cxnLst>
            <a:rect l="0" t="0" r="r" b="b"/>
            <a:pathLst>
              <a:path w="1249" h="1442">
                <a:moveTo>
                  <a:pt x="0" y="360"/>
                </a:moveTo>
                <a:lnTo>
                  <a:pt x="0" y="1082"/>
                </a:lnTo>
                <a:lnTo>
                  <a:pt x="625" y="1442"/>
                </a:lnTo>
                <a:lnTo>
                  <a:pt x="1249" y="1082"/>
                </a:lnTo>
                <a:lnTo>
                  <a:pt x="1249" y="360"/>
                </a:lnTo>
                <a:lnTo>
                  <a:pt x="625" y="0"/>
                </a:lnTo>
                <a:lnTo>
                  <a:pt x="0" y="360"/>
                </a:lnTo>
                <a:close/>
              </a:path>
            </a:pathLst>
          </a:cu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7" name="Rubrik 1"/>
          <p:cNvSpPr>
            <a:spLocks noGrp="1"/>
          </p:cNvSpPr>
          <p:nvPr>
            <p:ph type="title"/>
          </p:nvPr>
        </p:nvSpPr>
        <p:spPr>
          <a:xfrm>
            <a:off x="1260000" y="1080000"/>
            <a:ext cx="10515600" cy="1858652"/>
          </a:xfrm>
        </p:spPr>
        <p:txBody>
          <a:bodyPr lIns="0" tIns="0" rIns="0" bIns="72000" anchor="t"/>
          <a:lstStyle>
            <a:lvl1pPr>
              <a:defRPr sz="6000">
                <a:solidFill>
                  <a:schemeClr val="bg1"/>
                </a:solidFill>
              </a:defRPr>
            </a:lvl1pPr>
          </a:lstStyle>
          <a:p>
            <a:r>
              <a:rPr lang="sv-SE"/>
              <a:t>Klicka här för att ändra mall för rubrikformat</a:t>
            </a:r>
            <a:endParaRPr lang="sv-SE" dirty="0"/>
          </a:p>
        </p:txBody>
      </p:sp>
      <p:sp>
        <p:nvSpPr>
          <p:cNvPr id="28" name="Platshållare för text 2"/>
          <p:cNvSpPr>
            <a:spLocks noGrp="1"/>
          </p:cNvSpPr>
          <p:nvPr>
            <p:ph type="body" idx="1"/>
          </p:nvPr>
        </p:nvSpPr>
        <p:spPr>
          <a:xfrm>
            <a:off x="1260000" y="3168000"/>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42984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Bildobjekt 29"/>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504001" y="5554971"/>
            <a:ext cx="1042057" cy="807319"/>
          </a:xfrm>
          <a:prstGeom prst="rect">
            <a:avLst/>
          </a:prstGeom>
        </p:spPr>
      </p:pic>
      <p:sp>
        <p:nvSpPr>
          <p:cNvPr id="2" name="Platshållare för rubrik 1"/>
          <p:cNvSpPr>
            <a:spLocks noGrp="1"/>
          </p:cNvSpPr>
          <p:nvPr>
            <p:ph type="title"/>
          </p:nvPr>
        </p:nvSpPr>
        <p:spPr>
          <a:xfrm>
            <a:off x="2173886" y="493915"/>
            <a:ext cx="9504000" cy="701731"/>
          </a:xfrm>
          <a:prstGeom prst="rect">
            <a:avLst/>
          </a:prstGeom>
        </p:spPr>
        <p:txBody>
          <a:bodyPr vert="horz" lIns="223200" tIns="45720" rIns="91440" bIns="45720" rtlCol="0" anchor="ctr">
            <a:spAutoFit/>
          </a:bodyPr>
          <a:lstStyle/>
          <a:p>
            <a:r>
              <a:rPr lang="sv-SE" dirty="0"/>
              <a:t>Klicka här för att ändra format</a:t>
            </a:r>
          </a:p>
        </p:txBody>
      </p:sp>
      <p:sp>
        <p:nvSpPr>
          <p:cNvPr id="3" name="Platshållare för text 2"/>
          <p:cNvSpPr>
            <a:spLocks noGrp="1"/>
          </p:cNvSpPr>
          <p:nvPr>
            <p:ph type="body" idx="1"/>
          </p:nvPr>
        </p:nvSpPr>
        <p:spPr>
          <a:xfrm>
            <a:off x="2173886" y="1676350"/>
            <a:ext cx="9504000" cy="4680000"/>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313914" y="6438399"/>
            <a:ext cx="13639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9C618-5F26-4FC9-827C-64F3423F62AF}" type="datetimeFigureOut">
              <a:rPr lang="sv-SE" smtClean="0"/>
              <a:pPr/>
              <a:t>2024-03-14</a:t>
            </a:fld>
            <a:endParaRPr lang="sv-SE"/>
          </a:p>
        </p:txBody>
      </p:sp>
      <p:sp>
        <p:nvSpPr>
          <p:cNvPr id="5" name="Platshållare för sidfot 4"/>
          <p:cNvSpPr>
            <a:spLocks noGrp="1"/>
          </p:cNvSpPr>
          <p:nvPr>
            <p:ph type="ftr" sz="quarter" idx="3"/>
          </p:nvPr>
        </p:nvSpPr>
        <p:spPr>
          <a:xfrm>
            <a:off x="2173886" y="6438399"/>
            <a:ext cx="79446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0" y="0"/>
            <a:ext cx="504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480FBBA-7971-49AD-875E-79201667F5C1}" type="slidenum">
              <a:rPr lang="sv-SE" smtClean="0"/>
              <a:pPr/>
              <a:t>‹#›</a:t>
            </a:fld>
            <a:endParaRPr lang="sv-SE"/>
          </a:p>
        </p:txBody>
      </p:sp>
    </p:spTree>
    <p:extLst>
      <p:ext uri="{BB962C8B-B14F-4D97-AF65-F5344CB8AC3E}">
        <p14:creationId xmlns:p14="http://schemas.microsoft.com/office/powerpoint/2010/main" val="2144225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2" r:id="rId9"/>
    <p:sldLayoutId id="2147483663" r:id="rId10"/>
    <p:sldLayoutId id="2147483664" r:id="rId11"/>
    <p:sldLayoutId id="2147483656" r:id="rId12"/>
    <p:sldLayoutId id="2147483657" r:id="rId13"/>
    <p:sldLayoutId id="2147483658" r:id="rId14"/>
    <p:sldLayoutId id="2147483659" r:id="rId15"/>
    <p:sldLayoutId id="2147483660" r:id="rId16"/>
    <p:sldLayoutId id="2147483665" r:id="rId17"/>
    <p:sldLayoutId id="2147483666" r:id="rId18"/>
    <p:sldLayoutId id="2147483667" r:id="rId19"/>
    <p:sldLayoutId id="2147483668" r:id="rId20"/>
    <p:sldLayoutId id="2147483669" r:id="rId21"/>
    <p:sldLayoutId id="2147483670" r:id="rId22"/>
    <p:sldLayoutId id="2147483678" r:id="rId23"/>
    <p:sldLayoutId id="2147483679" r:id="rId24"/>
    <p:sldLayoutId id="2147483680" r:id="rId25"/>
    <p:sldLayoutId id="2147483681" r:id="rId26"/>
    <p:sldLayoutId id="2147483682" r:id="rId27"/>
    <p:sldLayoutId id="2147483676" r:id="rId28"/>
    <p:sldLayoutId id="2147483677" r:id="rId29"/>
    <p:sldLayoutId id="2147483683" r:id="rId3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hyperlink" Target="mailto:info@naturvetarna.se"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mailto:radgivning@naturvetarna.se"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file:///G:\Informationsservice\Bilder\Bildbank\Loggor\Naturvetarna_logotyp_vit.png" TargetMode="External"/><Relationship Id="rId5" Type="http://schemas.openxmlformats.org/officeDocument/2006/relationships/image" Target="../media/image1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hyperlink" Target="https://youtu.be/QXlxZK2wG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72AEB29-F9E3-4AD5-B681-614767BB4E96}"/>
              </a:ext>
            </a:extLst>
          </p:cNvPr>
          <p:cNvSpPr/>
          <p:nvPr/>
        </p:nvSpPr>
        <p:spPr>
          <a:xfrm>
            <a:off x="2951922" y="2584174"/>
            <a:ext cx="5337313" cy="155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text, person, Människoansikte, skärmbild&#10;&#10;Automatiskt genererad beskrivning">
            <a:extLst>
              <a:ext uri="{FF2B5EF4-FFF2-40B4-BE49-F238E27FC236}">
                <a16:creationId xmlns:a16="http://schemas.microsoft.com/office/drawing/2014/main" id="{99944EFA-F50F-0A46-23D8-516FF1E02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70" y="193225"/>
            <a:ext cx="11776859" cy="6461066"/>
          </a:xfrm>
          <a:prstGeom prst="rect">
            <a:avLst/>
          </a:prstGeom>
        </p:spPr>
      </p:pic>
      <p:sp>
        <p:nvSpPr>
          <p:cNvPr id="11" name="Rektangel 10">
            <a:extLst>
              <a:ext uri="{FF2B5EF4-FFF2-40B4-BE49-F238E27FC236}">
                <a16:creationId xmlns:a16="http://schemas.microsoft.com/office/drawing/2014/main" id="{54696A9B-3197-D421-6E79-96897CB18023}"/>
              </a:ext>
            </a:extLst>
          </p:cNvPr>
          <p:cNvSpPr/>
          <p:nvPr/>
        </p:nvSpPr>
        <p:spPr>
          <a:xfrm>
            <a:off x="2879002" y="2516863"/>
            <a:ext cx="3965418" cy="16839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a:solidFill>
                  <a:schemeClr val="bg1"/>
                </a:solidFill>
              </a:ln>
              <a:solidFill>
                <a:schemeClr val="bg1"/>
              </a:solidFill>
            </a:endParaRPr>
          </a:p>
        </p:txBody>
      </p:sp>
      <p:sp>
        <p:nvSpPr>
          <p:cNvPr id="12" name="textruta 11">
            <a:extLst>
              <a:ext uri="{FF2B5EF4-FFF2-40B4-BE49-F238E27FC236}">
                <a16:creationId xmlns:a16="http://schemas.microsoft.com/office/drawing/2014/main" id="{BD45CCBD-CEF4-3B7E-6FF7-95CC106E3C88}"/>
              </a:ext>
            </a:extLst>
          </p:cNvPr>
          <p:cNvSpPr txBox="1"/>
          <p:nvPr/>
        </p:nvSpPr>
        <p:spPr>
          <a:xfrm>
            <a:off x="2951922" y="2584174"/>
            <a:ext cx="5456583" cy="2092881"/>
          </a:xfrm>
          <a:prstGeom prst="rect">
            <a:avLst/>
          </a:prstGeom>
          <a:noFill/>
        </p:spPr>
        <p:txBody>
          <a:bodyPr wrap="square" lIns="91440" tIns="45720" rIns="91440" bIns="45720" rtlCol="0" anchor="t">
            <a:spAutoFit/>
          </a:bodyPr>
          <a:lstStyle/>
          <a:p>
            <a:r>
              <a:rPr lang="sv-SE" sz="1600" dirty="0"/>
              <a:t>Välkommen till  </a:t>
            </a:r>
          </a:p>
          <a:p>
            <a:endParaRPr lang="sv-SE" sz="300" b="1" dirty="0"/>
          </a:p>
          <a:p>
            <a:pPr>
              <a:spcBef>
                <a:spcPts val="600"/>
              </a:spcBef>
            </a:pPr>
            <a:r>
              <a:rPr lang="sv-SE" sz="2800" b="1" dirty="0"/>
              <a:t>Arbetsmiljöutbildning</a:t>
            </a:r>
          </a:p>
          <a:p>
            <a:r>
              <a:rPr lang="sv-SE" sz="2800" b="1" dirty="0"/>
              <a:t>för chefer</a:t>
            </a:r>
          </a:p>
          <a:p>
            <a:endParaRPr lang="sv-SE" sz="3200" b="1" dirty="0">
              <a:cs typeface="Arial"/>
            </a:endParaRPr>
          </a:p>
          <a:p>
            <a:endParaRPr lang="sv-SE" sz="500" b="1" dirty="0">
              <a:cs typeface="Arial"/>
            </a:endParaRPr>
          </a:p>
          <a:p>
            <a:endParaRPr lang="sv-SE" sz="1400" b="1" dirty="0">
              <a:cs typeface="Arial"/>
            </a:endParaRPr>
          </a:p>
        </p:txBody>
      </p:sp>
    </p:spTree>
    <p:extLst>
      <p:ext uri="{BB962C8B-B14F-4D97-AF65-F5344CB8AC3E}">
        <p14:creationId xmlns:p14="http://schemas.microsoft.com/office/powerpoint/2010/main" val="394596073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41E3322-F9D8-4325-9F40-8D20DA22E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124" y="1939695"/>
            <a:ext cx="6522806" cy="3122620"/>
          </a:xfrm>
          <a:prstGeom prst="rect">
            <a:avLst/>
          </a:prstGeom>
        </p:spPr>
      </p:pic>
      <p:sp>
        <p:nvSpPr>
          <p:cNvPr id="2" name="Rubrik 1">
            <a:extLst>
              <a:ext uri="{FF2B5EF4-FFF2-40B4-BE49-F238E27FC236}">
                <a16:creationId xmlns:a16="http://schemas.microsoft.com/office/drawing/2014/main" id="{6171654B-8F34-4475-8408-14C748E68F65}"/>
              </a:ext>
            </a:extLst>
          </p:cNvPr>
          <p:cNvSpPr>
            <a:spLocks noGrp="1"/>
          </p:cNvSpPr>
          <p:nvPr>
            <p:ph type="title"/>
          </p:nvPr>
        </p:nvSpPr>
        <p:spPr/>
        <p:txBody>
          <a:bodyPr/>
          <a:lstStyle/>
          <a:p>
            <a:r>
              <a:rPr lang="sv-SE"/>
              <a:t>OSA– ett arbetsmiljöstöd</a:t>
            </a:r>
          </a:p>
        </p:txBody>
      </p:sp>
    </p:spTree>
    <p:extLst>
      <p:ext uri="{BB962C8B-B14F-4D97-AF65-F5344CB8AC3E}">
        <p14:creationId xmlns:p14="http://schemas.microsoft.com/office/powerpoint/2010/main" val="149021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chor="ctr">
            <a:normAutofit/>
          </a:bodyPr>
          <a:lstStyle/>
          <a:p>
            <a:r>
              <a:rPr lang="sv-SE" sz="3700" dirty="0"/>
              <a:t>Exempel på k</a:t>
            </a:r>
            <a:r>
              <a:rPr lang="sv-SE" sz="3700" b="1" dirty="0">
                <a:effectLst/>
              </a:rPr>
              <a:t>ränkande särbehandling</a:t>
            </a:r>
            <a:endParaRPr lang="sv-SE" sz="3700" dirty="0"/>
          </a:p>
        </p:txBody>
      </p:sp>
      <p:pic>
        <p:nvPicPr>
          <p:cNvPr id="5" name="Bildobjekt 4">
            <a:extLst>
              <a:ext uri="{FF2B5EF4-FFF2-40B4-BE49-F238E27FC236}">
                <a16:creationId xmlns:a16="http://schemas.microsoft.com/office/drawing/2014/main" id="{55C8FABE-4167-4FDB-B7E6-B25F623C7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619" y="1279880"/>
            <a:ext cx="3542143" cy="4298239"/>
          </a:xfrm>
          <a:prstGeom prst="rect">
            <a:avLst/>
          </a:prstGeom>
        </p:spPr>
      </p:pic>
      <p:sp>
        <p:nvSpPr>
          <p:cNvPr id="15" name="Platshållare för innehåll 1">
            <a:extLst>
              <a:ext uri="{FF2B5EF4-FFF2-40B4-BE49-F238E27FC236}">
                <a16:creationId xmlns:a16="http://schemas.microsoft.com/office/drawing/2014/main" id="{278F2C2C-47DB-4BA0-B7E7-2714E8F8056B}"/>
              </a:ext>
            </a:extLst>
          </p:cNvPr>
          <p:cNvSpPr txBox="1">
            <a:spLocks/>
          </p:cNvSpPr>
          <p:nvPr/>
        </p:nvSpPr>
        <p:spPr>
          <a:xfrm>
            <a:off x="2152238" y="1657220"/>
            <a:ext cx="9504000" cy="4680000"/>
          </a:xfrm>
          <a:prstGeom prst="rect">
            <a:avLst/>
          </a:prstGeom>
        </p:spPr>
        <p:txBody>
          <a:bodyPr vert="horz" lIns="0" tIns="0" rIns="0" bIns="0" rtlCol="0">
            <a:normAutofit/>
          </a:bodyPr>
          <a:lstStyle>
            <a:lvl1pPr marL="0" indent="0" algn="l" defTabSz="914400" rtl="0" eaLnBrk="1" latinLnBrk="0" hangingPunct="1">
              <a:lnSpc>
                <a:spcPct val="90000"/>
              </a:lnSpc>
              <a:spcBef>
                <a:spcPts val="1600"/>
              </a:spcBef>
              <a:buClr>
                <a:schemeClr val="accent2"/>
              </a:buClr>
              <a:buFont typeface="Wingdings" panose="05000000000000000000" pitchFamily="2" charset="2"/>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Wingdings" panose="05000000000000000000" pitchFamily="2" charset="2"/>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Wingdings" panose="05000000000000000000" pitchFamily="2" charset="2"/>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Wingdings" panose="05000000000000000000" pitchFamily="2" charset="2"/>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Wingdings" panose="05000000000000000000" pitchFamily="2" charset="2"/>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spcBef>
                <a:spcPts val="500"/>
              </a:spcBef>
              <a:spcAft>
                <a:spcPts val="800"/>
              </a:spcAft>
              <a:buFont typeface="Wingdings" panose="05000000000000000000" pitchFamily="2" charset="2"/>
              <a:buChar char="§"/>
            </a:pPr>
            <a:r>
              <a:rPr lang="sv-SE" sz="2400" dirty="0"/>
              <a:t>Förtal </a:t>
            </a:r>
          </a:p>
          <a:p>
            <a:pPr marL="357188" indent="-357188">
              <a:spcBef>
                <a:spcPts val="500"/>
              </a:spcBef>
              <a:spcAft>
                <a:spcPts val="800"/>
              </a:spcAft>
              <a:buFont typeface="Wingdings" panose="05000000000000000000" pitchFamily="2" charset="2"/>
              <a:buChar char="§"/>
            </a:pPr>
            <a:r>
              <a:rPr lang="sv-SE" sz="2400" dirty="0"/>
              <a:t>Undanhållande av information </a:t>
            </a:r>
          </a:p>
          <a:p>
            <a:pPr marL="357188" indent="-357188">
              <a:spcBef>
                <a:spcPts val="500"/>
              </a:spcBef>
              <a:spcAft>
                <a:spcPts val="800"/>
              </a:spcAft>
              <a:buFont typeface="Wingdings" panose="05000000000000000000" pitchFamily="2" charset="2"/>
              <a:buChar char="§"/>
            </a:pPr>
            <a:r>
              <a:rPr lang="sv-SE" sz="2400" dirty="0"/>
              <a:t>Förolämpningar eller negativt </a:t>
            </a:r>
            <a:br>
              <a:rPr lang="sv-SE" sz="2400" dirty="0"/>
            </a:br>
            <a:r>
              <a:rPr lang="sv-SE" sz="2400" dirty="0"/>
              <a:t>bemötande </a:t>
            </a:r>
          </a:p>
          <a:p>
            <a:pPr marL="357188" indent="-357188">
              <a:spcBef>
                <a:spcPts val="500"/>
              </a:spcBef>
              <a:spcAft>
                <a:spcPts val="800"/>
              </a:spcAft>
              <a:buFont typeface="Wingdings" panose="05000000000000000000" pitchFamily="2" charset="2"/>
              <a:buChar char="§"/>
            </a:pPr>
            <a:r>
              <a:rPr lang="sv-SE" sz="2400" dirty="0"/>
              <a:t>Omotiverat fråntagande av </a:t>
            </a:r>
            <a:br>
              <a:rPr lang="sv-SE" sz="2400" dirty="0"/>
            </a:br>
            <a:r>
              <a:rPr lang="sv-SE" sz="2400" dirty="0"/>
              <a:t>arbetsuppgifter </a:t>
            </a:r>
          </a:p>
          <a:p>
            <a:pPr marL="357188" indent="-357188">
              <a:spcBef>
                <a:spcPts val="500"/>
              </a:spcBef>
              <a:spcAft>
                <a:spcPts val="800"/>
              </a:spcAft>
              <a:buFont typeface="Wingdings" panose="05000000000000000000" pitchFamily="2" charset="2"/>
              <a:buChar char="§"/>
            </a:pPr>
            <a:r>
              <a:rPr lang="sv-SE" sz="2400" dirty="0"/>
              <a:t>Saboterande av arbetets </a:t>
            </a:r>
            <a:br>
              <a:rPr lang="sv-SE" sz="2400" dirty="0"/>
            </a:br>
            <a:r>
              <a:rPr lang="sv-SE" sz="2400" dirty="0"/>
              <a:t>utförande </a:t>
            </a:r>
          </a:p>
          <a:p>
            <a:pPr marL="357188" indent="-357188">
              <a:spcBef>
                <a:spcPts val="500"/>
              </a:spcBef>
              <a:spcAft>
                <a:spcPts val="800"/>
              </a:spcAft>
              <a:buFont typeface="Wingdings" panose="05000000000000000000" pitchFamily="2" charset="2"/>
              <a:buChar char="§"/>
            </a:pPr>
            <a:r>
              <a:rPr lang="sv-SE" sz="2400" dirty="0"/>
              <a:t>Utfrysning</a:t>
            </a:r>
            <a:r>
              <a:rPr lang="sv-SE" sz="2600" dirty="0"/>
              <a:t> </a:t>
            </a:r>
          </a:p>
          <a:p>
            <a:endParaRPr lang="sv-SE" sz="2600" dirty="0"/>
          </a:p>
        </p:txBody>
      </p:sp>
    </p:spTree>
    <p:extLst>
      <p:ext uri="{BB962C8B-B14F-4D97-AF65-F5344CB8AC3E}">
        <p14:creationId xmlns:p14="http://schemas.microsoft.com/office/powerpoint/2010/main" val="380540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CA4119F-8911-4934-A6BC-3C4BC0777BB0}"/>
              </a:ext>
            </a:extLst>
          </p:cNvPr>
          <p:cNvSpPr>
            <a:spLocks noGrp="1"/>
          </p:cNvSpPr>
          <p:nvPr>
            <p:ph type="body" idx="1"/>
          </p:nvPr>
        </p:nvSpPr>
        <p:spPr>
          <a:xfrm>
            <a:off x="1957796" y="1687673"/>
            <a:ext cx="5017343" cy="697254"/>
          </a:xfrm>
        </p:spPr>
        <p:txBody>
          <a:bodyPr>
            <a:noAutofit/>
          </a:bodyPr>
          <a:lstStyle/>
          <a:p>
            <a:endParaRPr lang="sv-SE" sz="1800" b="1">
              <a:effectLst/>
              <a:latin typeface="+mj-lt"/>
              <a:ea typeface="Times New Roman" panose="02020603050405020304" pitchFamily="18" charset="0"/>
              <a:cs typeface="Times New Roman" panose="02020603050405020304" pitchFamily="18" charset="0"/>
            </a:endParaRPr>
          </a:p>
          <a:p>
            <a:r>
              <a:rPr lang="sv-SE" sz="1800" b="1">
                <a:effectLst/>
                <a:latin typeface="+mj-lt"/>
                <a:ea typeface="Times New Roman" panose="02020603050405020304" pitchFamily="18" charset="0"/>
                <a:cs typeface="Times New Roman"/>
              </a:rPr>
              <a:t>Konsekvenser för den enskilde arbetstagaren</a:t>
            </a:r>
            <a:r>
              <a:rPr lang="sv-SE" sz="1800">
                <a:latin typeface="+mj-lt"/>
                <a:ea typeface="Times New Roman" panose="02020603050405020304" pitchFamily="18" charset="0"/>
                <a:cs typeface="Times New Roman"/>
              </a:rPr>
              <a:t> </a:t>
            </a:r>
            <a:endParaRPr lang="sv-SE" sz="1800">
              <a:effectLst/>
              <a:latin typeface="+mj-lt"/>
              <a:ea typeface="Times New Roman" panose="02020603050405020304" pitchFamily="18" charset="0"/>
              <a:cs typeface="Times New Roman" panose="02020603050405020304" pitchFamily="18" charset="0"/>
            </a:endParaRPr>
          </a:p>
        </p:txBody>
      </p:sp>
      <p:sp>
        <p:nvSpPr>
          <p:cNvPr id="4" name="Platshållare för innehåll 3">
            <a:extLst>
              <a:ext uri="{FF2B5EF4-FFF2-40B4-BE49-F238E27FC236}">
                <a16:creationId xmlns:a16="http://schemas.microsoft.com/office/drawing/2014/main" id="{65E7DD50-2365-48A9-89EB-5A26B0998A9C}"/>
              </a:ext>
            </a:extLst>
          </p:cNvPr>
          <p:cNvSpPr>
            <a:spLocks noGrp="1"/>
          </p:cNvSpPr>
          <p:nvPr>
            <p:ph sz="half" idx="2"/>
          </p:nvPr>
        </p:nvSpPr>
        <p:spPr>
          <a:xfrm>
            <a:off x="2173886" y="2564977"/>
            <a:ext cx="4367031" cy="2103842"/>
          </a:xfrm>
        </p:spPr>
        <p:txBody>
          <a:bodyPr vert="horz" lIns="0" tIns="0" rIns="0" bIns="0" rtlCol="0" anchor="t">
            <a:normAutofit/>
          </a:bodyPr>
          <a:lstStyle/>
          <a:p>
            <a:pPr>
              <a:spcBef>
                <a:spcPts val="500"/>
              </a:spcBef>
              <a:spcAft>
                <a:spcPts val="800"/>
              </a:spcAft>
            </a:pPr>
            <a:r>
              <a:rPr lang="sv-SE" sz="2000">
                <a:effectLst/>
                <a:latin typeface="Arial"/>
                <a:ea typeface="Times New Roman" panose="02020603050405020304" pitchFamily="18" charset="0"/>
                <a:cs typeface="Times New Roman"/>
              </a:rPr>
              <a:t>fysisk och psykisk ohälsa</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minskad självkänsla social isolering</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lägre prestation</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depression</a:t>
            </a:r>
          </a:p>
          <a:p>
            <a:pPr marL="0" indent="0">
              <a:spcBef>
                <a:spcPts val="500"/>
              </a:spcBef>
              <a:spcAft>
                <a:spcPts val="800"/>
              </a:spcAft>
              <a:buNone/>
            </a:pPr>
            <a:endParaRPr lang="sv-SE" sz="1800">
              <a:effectLst/>
              <a:latin typeface="Cambria" panose="02040503050406030204" pitchFamily="18" charset="0"/>
              <a:ea typeface="Times New Roman" panose="02020603050405020304" pitchFamily="18" charset="0"/>
              <a:cs typeface="Times New Roman" panose="02020603050405020304" pitchFamily="18" charset="0"/>
            </a:endParaRPr>
          </a:p>
          <a:p>
            <a:endParaRPr lang="sv-SE"/>
          </a:p>
        </p:txBody>
      </p:sp>
      <p:sp>
        <p:nvSpPr>
          <p:cNvPr id="5" name="Platshållare för text 4">
            <a:extLst>
              <a:ext uri="{FF2B5EF4-FFF2-40B4-BE49-F238E27FC236}">
                <a16:creationId xmlns:a16="http://schemas.microsoft.com/office/drawing/2014/main" id="{555D42A3-8E5B-43B5-AEDE-EDB84D9CC1E9}"/>
              </a:ext>
            </a:extLst>
          </p:cNvPr>
          <p:cNvSpPr>
            <a:spLocks noGrp="1"/>
          </p:cNvSpPr>
          <p:nvPr>
            <p:ph type="body" sz="quarter" idx="3"/>
          </p:nvPr>
        </p:nvSpPr>
        <p:spPr>
          <a:xfrm>
            <a:off x="7272206" y="1676300"/>
            <a:ext cx="4680000" cy="720000"/>
          </a:xfrm>
        </p:spPr>
        <p:txBody>
          <a:bodyPr/>
          <a:lstStyle/>
          <a:p>
            <a:endParaRPr lang="sv-SE" sz="2800" b="1">
              <a:effectLst/>
              <a:latin typeface="+mj-lt"/>
              <a:ea typeface="Times New Roman" panose="02020603050405020304" pitchFamily="18" charset="0"/>
              <a:cs typeface="Times New Roman" panose="02020603050405020304" pitchFamily="18" charset="0"/>
            </a:endParaRPr>
          </a:p>
          <a:p>
            <a:r>
              <a:rPr lang="sv-SE" sz="1800" b="1">
                <a:effectLst/>
                <a:latin typeface="+mj-lt"/>
                <a:ea typeface="Times New Roman" panose="02020603050405020304" pitchFamily="18" charset="0"/>
                <a:cs typeface="Times New Roman"/>
              </a:rPr>
              <a:t>Konsekvenser för arbetsgruppen</a:t>
            </a:r>
            <a:r>
              <a:rPr lang="sv-SE" sz="1800">
                <a:latin typeface="+mj-lt"/>
                <a:ea typeface="Times New Roman" panose="02020603050405020304" pitchFamily="18" charset="0"/>
                <a:cs typeface="Times New Roman"/>
              </a:rPr>
              <a:t> </a:t>
            </a:r>
            <a:endParaRPr lang="sv-SE" sz="1800">
              <a:effectLst/>
              <a:latin typeface="+mj-lt"/>
              <a:ea typeface="Times New Roman" panose="02020603050405020304" pitchFamily="18" charset="0"/>
              <a:cs typeface="Times New Roman" panose="02020603050405020304" pitchFamily="18" charset="0"/>
            </a:endParaRPr>
          </a:p>
        </p:txBody>
      </p:sp>
      <p:sp>
        <p:nvSpPr>
          <p:cNvPr id="2" name="Platshållare för innehåll 1">
            <a:extLst>
              <a:ext uri="{FF2B5EF4-FFF2-40B4-BE49-F238E27FC236}">
                <a16:creationId xmlns:a16="http://schemas.microsoft.com/office/drawing/2014/main" id="{85A40EC3-6416-407F-BB3A-EBEFE56663DE}"/>
              </a:ext>
            </a:extLst>
          </p:cNvPr>
          <p:cNvSpPr>
            <a:spLocks noGrp="1"/>
          </p:cNvSpPr>
          <p:nvPr>
            <p:ph sz="quarter" idx="4"/>
          </p:nvPr>
        </p:nvSpPr>
        <p:spPr>
          <a:xfrm>
            <a:off x="7272206" y="2557220"/>
            <a:ext cx="4680000" cy="3036756"/>
          </a:xfrm>
        </p:spPr>
        <p:txBody>
          <a:bodyPr vert="horz" lIns="0" tIns="0" rIns="0" bIns="0" rtlCol="0" anchor="t">
            <a:normAutofit/>
          </a:bodyPr>
          <a:lstStyle/>
          <a:p>
            <a:pPr>
              <a:spcBef>
                <a:spcPts val="500"/>
              </a:spcBef>
              <a:spcAft>
                <a:spcPts val="800"/>
              </a:spcAft>
            </a:pPr>
            <a:r>
              <a:rPr lang="sv-SE" sz="2000">
                <a:effectLst/>
                <a:latin typeface="Arial"/>
                <a:ea typeface="Times New Roman" panose="02020603050405020304" pitchFamily="18" charset="0"/>
                <a:cs typeface="Times New Roman"/>
              </a:rPr>
              <a:t>minskad effektivitet</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låg tolerans mot påfrestningar</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personalomsättning</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effectLst/>
                <a:latin typeface="Arial"/>
                <a:ea typeface="Times New Roman" panose="02020603050405020304" pitchFamily="18" charset="0"/>
                <a:cs typeface="Times New Roman"/>
              </a:rPr>
              <a:t>sjukfrånvaro</a:t>
            </a:r>
            <a:r>
              <a:rPr lang="sv-SE" sz="2000">
                <a:latin typeface="Arial"/>
                <a:ea typeface="Times New Roman" panose="02020603050405020304" pitchFamily="18" charset="0"/>
                <a:cs typeface="Times New Roman"/>
              </a:rPr>
              <a:t> </a:t>
            </a:r>
            <a:endParaRPr lang="sv-SE" sz="2000">
              <a:effectLst/>
              <a:latin typeface="Arial"/>
              <a:ea typeface="Times New Roman" panose="02020603050405020304" pitchFamily="18" charset="0"/>
              <a:cs typeface="Times New Roman" panose="02020603050405020304" pitchFamily="18" charset="0"/>
            </a:endParaRPr>
          </a:p>
          <a:p>
            <a:pPr>
              <a:spcBef>
                <a:spcPts val="500"/>
              </a:spcBef>
              <a:spcAft>
                <a:spcPts val="800"/>
              </a:spcAft>
            </a:pPr>
            <a:r>
              <a:rPr lang="sv-SE" sz="2000">
                <a:latin typeface="Arial"/>
                <a:ea typeface="Times New Roman" panose="02020603050405020304" pitchFamily="18" charset="0"/>
                <a:cs typeface="Times New Roman"/>
              </a:rPr>
              <a:t>s</a:t>
            </a:r>
            <a:r>
              <a:rPr lang="sv-SE" sz="2000">
                <a:effectLst/>
                <a:latin typeface="Arial"/>
                <a:ea typeface="Times New Roman" panose="02020603050405020304" pitchFamily="18" charset="0"/>
                <a:cs typeface="Times New Roman"/>
              </a:rPr>
              <a:t>ökande efter nya syndabockar</a:t>
            </a:r>
          </a:p>
          <a:p>
            <a:endParaRPr lang="sv-SE"/>
          </a:p>
        </p:txBody>
      </p:sp>
      <p:sp>
        <p:nvSpPr>
          <p:cNvPr id="6" name="Rubrik 5">
            <a:extLst>
              <a:ext uri="{FF2B5EF4-FFF2-40B4-BE49-F238E27FC236}">
                <a16:creationId xmlns:a16="http://schemas.microsoft.com/office/drawing/2014/main" id="{C40CE0C4-9ED1-4838-BA20-FFF8E54CE83A}"/>
              </a:ext>
            </a:extLst>
          </p:cNvPr>
          <p:cNvSpPr>
            <a:spLocks noGrp="1"/>
          </p:cNvSpPr>
          <p:nvPr>
            <p:ph type="title"/>
          </p:nvPr>
        </p:nvSpPr>
        <p:spPr/>
        <p:txBody>
          <a:bodyPr/>
          <a:lstStyle/>
          <a:p>
            <a:r>
              <a:rPr lang="sv-SE" sz="4400" b="1">
                <a:effectLst/>
                <a:latin typeface="Arial"/>
                <a:ea typeface="Times New Roman" panose="02020603050405020304" pitchFamily="18" charset="0"/>
                <a:cs typeface="Times New Roman"/>
              </a:rPr>
              <a:t>Kränkande särbehandling</a:t>
            </a:r>
            <a:endParaRPr lang="sv-SE">
              <a:latin typeface="Arial"/>
              <a:cs typeface="Times New Roman"/>
            </a:endParaRPr>
          </a:p>
        </p:txBody>
      </p:sp>
      <p:pic>
        <p:nvPicPr>
          <p:cNvPr id="8" name="Bildobjekt 7">
            <a:extLst>
              <a:ext uri="{FF2B5EF4-FFF2-40B4-BE49-F238E27FC236}">
                <a16:creationId xmlns:a16="http://schemas.microsoft.com/office/drawing/2014/main" id="{724B12D0-01A6-416E-A9F7-656A3E986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182" y="3301316"/>
            <a:ext cx="2753957" cy="3341809"/>
          </a:xfrm>
          <a:prstGeom prst="rect">
            <a:avLst/>
          </a:prstGeom>
        </p:spPr>
      </p:pic>
    </p:spTree>
    <p:extLst>
      <p:ext uri="{BB962C8B-B14F-4D97-AF65-F5344CB8AC3E}">
        <p14:creationId xmlns:p14="http://schemas.microsoft.com/office/powerpoint/2010/main" val="24513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2B3CE91-7406-4D0F-8299-0174299EE7CC}"/>
              </a:ext>
            </a:extLst>
          </p:cNvPr>
          <p:cNvSpPr>
            <a:spLocks noGrp="1"/>
          </p:cNvSpPr>
          <p:nvPr>
            <p:ph type="title"/>
          </p:nvPr>
        </p:nvSpPr>
        <p:spPr>
          <a:xfrm>
            <a:off x="2173884" y="549315"/>
            <a:ext cx="9503995" cy="590931"/>
          </a:xfrm>
        </p:spPr>
        <p:txBody>
          <a:bodyPr/>
          <a:lstStyle/>
          <a:p>
            <a:r>
              <a:rPr lang="sv-SE" sz="3600" dirty="0">
                <a:latin typeface="Arial"/>
                <a:cs typeface="Arial"/>
              </a:rPr>
              <a:t>Kränkande särbehandling</a:t>
            </a:r>
          </a:p>
        </p:txBody>
      </p:sp>
      <p:pic>
        <p:nvPicPr>
          <p:cNvPr id="8" name="Bildobjekt 7">
            <a:extLst>
              <a:ext uri="{FF2B5EF4-FFF2-40B4-BE49-F238E27FC236}">
                <a16:creationId xmlns:a16="http://schemas.microsoft.com/office/drawing/2014/main" id="{8939073F-3818-4179-95B8-493735EF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820" y="1081692"/>
            <a:ext cx="4331037" cy="5255528"/>
          </a:xfrm>
          <a:prstGeom prst="rect">
            <a:avLst/>
          </a:prstGeom>
        </p:spPr>
      </p:pic>
      <p:sp>
        <p:nvSpPr>
          <p:cNvPr id="9" name="Rektangel 8">
            <a:extLst>
              <a:ext uri="{FF2B5EF4-FFF2-40B4-BE49-F238E27FC236}">
                <a16:creationId xmlns:a16="http://schemas.microsoft.com/office/drawing/2014/main" id="{9114DC9F-8155-4B55-9DB5-1DFC3DB729A4}"/>
              </a:ext>
            </a:extLst>
          </p:cNvPr>
          <p:cNvSpPr/>
          <p:nvPr/>
        </p:nvSpPr>
        <p:spPr>
          <a:xfrm>
            <a:off x="7091154" y="1751910"/>
            <a:ext cx="3209533" cy="492443"/>
          </a:xfrm>
          <a:prstGeom prst="rect">
            <a:avLst/>
          </a:prstGeom>
        </p:spPr>
        <p:txBody>
          <a:bodyPr wrap="none">
            <a:spAutoFit/>
          </a:bodyPr>
          <a:lstStyle/>
          <a:p>
            <a:r>
              <a:rPr lang="sv-SE" sz="2600" b="1" dirty="0"/>
              <a:t>1. Utred orsakerna </a:t>
            </a:r>
          </a:p>
        </p:txBody>
      </p:sp>
      <p:sp>
        <p:nvSpPr>
          <p:cNvPr id="10" name="Rektangel 9">
            <a:extLst>
              <a:ext uri="{FF2B5EF4-FFF2-40B4-BE49-F238E27FC236}">
                <a16:creationId xmlns:a16="http://schemas.microsoft.com/office/drawing/2014/main" id="{CA1A5A78-81F8-49F4-AD90-22EC18F3909B}"/>
              </a:ext>
            </a:extLst>
          </p:cNvPr>
          <p:cNvSpPr/>
          <p:nvPr/>
        </p:nvSpPr>
        <p:spPr>
          <a:xfrm>
            <a:off x="4652143" y="4044565"/>
            <a:ext cx="2887714" cy="492443"/>
          </a:xfrm>
          <a:prstGeom prst="rect">
            <a:avLst/>
          </a:prstGeom>
        </p:spPr>
        <p:txBody>
          <a:bodyPr wrap="none">
            <a:spAutoFit/>
          </a:bodyPr>
          <a:lstStyle/>
          <a:p>
            <a:r>
              <a:rPr lang="sv-SE" sz="2600" b="1"/>
              <a:t>2. Vidta åtgärder </a:t>
            </a:r>
          </a:p>
        </p:txBody>
      </p:sp>
      <p:sp>
        <p:nvSpPr>
          <p:cNvPr id="11" name="Rektangel 10">
            <a:extLst>
              <a:ext uri="{FF2B5EF4-FFF2-40B4-BE49-F238E27FC236}">
                <a16:creationId xmlns:a16="http://schemas.microsoft.com/office/drawing/2014/main" id="{8FCAA959-FCC5-40AB-BDA5-0E45EFDFD5FE}"/>
              </a:ext>
            </a:extLst>
          </p:cNvPr>
          <p:cNvSpPr/>
          <p:nvPr/>
        </p:nvSpPr>
        <p:spPr>
          <a:xfrm>
            <a:off x="2052756" y="4749916"/>
            <a:ext cx="1946367" cy="492443"/>
          </a:xfrm>
          <a:prstGeom prst="rect">
            <a:avLst/>
          </a:prstGeom>
        </p:spPr>
        <p:txBody>
          <a:bodyPr wrap="none">
            <a:spAutoFit/>
          </a:bodyPr>
          <a:lstStyle/>
          <a:p>
            <a:r>
              <a:rPr lang="sv-SE" sz="2600" b="1"/>
              <a:t>3. Följ upp </a:t>
            </a:r>
          </a:p>
        </p:txBody>
      </p:sp>
    </p:spTree>
    <p:extLst>
      <p:ext uri="{BB962C8B-B14F-4D97-AF65-F5344CB8AC3E}">
        <p14:creationId xmlns:p14="http://schemas.microsoft.com/office/powerpoint/2010/main" val="18807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21A8B0-76F4-41CF-94D1-EB55E2F1C96D}"/>
              </a:ext>
            </a:extLst>
          </p:cNvPr>
          <p:cNvSpPr>
            <a:spLocks noGrp="1"/>
          </p:cNvSpPr>
          <p:nvPr>
            <p:ph type="title"/>
          </p:nvPr>
        </p:nvSpPr>
        <p:spPr>
          <a:xfrm>
            <a:off x="2117558" y="322765"/>
            <a:ext cx="10972800" cy="1143000"/>
          </a:xfrm>
        </p:spPr>
        <p:txBody>
          <a:bodyPr/>
          <a:lstStyle/>
          <a:p>
            <a:r>
              <a:rPr lang="sv-SE"/>
              <a:t>Friskfaktorer, förebyggande</a:t>
            </a:r>
          </a:p>
        </p:txBody>
      </p:sp>
      <p:sp>
        <p:nvSpPr>
          <p:cNvPr id="3" name="Platshållare för innehåll 2">
            <a:extLst>
              <a:ext uri="{FF2B5EF4-FFF2-40B4-BE49-F238E27FC236}">
                <a16:creationId xmlns:a16="http://schemas.microsoft.com/office/drawing/2014/main" id="{AFA5BF43-5EFF-436A-997B-820449015196}"/>
              </a:ext>
            </a:extLst>
          </p:cNvPr>
          <p:cNvSpPr>
            <a:spLocks noGrp="1"/>
          </p:cNvSpPr>
          <p:nvPr>
            <p:ph idx="1"/>
          </p:nvPr>
        </p:nvSpPr>
        <p:spPr>
          <a:xfrm>
            <a:off x="2117558" y="1579054"/>
            <a:ext cx="9464842" cy="4660399"/>
          </a:xfrm>
        </p:spPr>
        <p:txBody>
          <a:bodyPr>
            <a:normAutofit/>
          </a:bodyPr>
          <a:lstStyle/>
          <a:p>
            <a:pPr marL="712788" indent="-355600"/>
            <a:r>
              <a:rPr lang="sv-SE" sz="2400" dirty="0"/>
              <a:t>Påverkansmöjlighet</a:t>
            </a:r>
          </a:p>
          <a:p>
            <a:pPr marL="712788" indent="-355600"/>
            <a:r>
              <a:rPr lang="sv-SE" sz="2400" dirty="0"/>
              <a:t>En god gemenskap och socialt stöd</a:t>
            </a:r>
          </a:p>
          <a:p>
            <a:pPr marL="712788" indent="-355600"/>
            <a:r>
              <a:rPr lang="sv-SE" sz="2400" dirty="0"/>
              <a:t>Arbetets krav och individens resurser stämmer överens</a:t>
            </a:r>
          </a:p>
          <a:p>
            <a:pPr marL="712788" indent="-355600"/>
            <a:r>
              <a:rPr lang="sv-SE" sz="2400" dirty="0"/>
              <a:t>Balans mellan arbete och fritid</a:t>
            </a:r>
          </a:p>
          <a:p>
            <a:pPr marL="712788" indent="-355600"/>
            <a:r>
              <a:rPr lang="sv-SE" sz="2400" dirty="0"/>
              <a:t>En välfungerande kommunikation</a:t>
            </a:r>
          </a:p>
          <a:p>
            <a:pPr marL="712788" indent="-355600"/>
            <a:r>
              <a:rPr lang="sv-SE" sz="2400" dirty="0"/>
              <a:t>Meningsfullhet i arbetet</a:t>
            </a:r>
          </a:p>
          <a:p>
            <a:pPr marL="712788" indent="-355600"/>
            <a:r>
              <a:rPr lang="sv-SE" sz="2400" dirty="0"/>
              <a:t>Positiv feedback</a:t>
            </a:r>
          </a:p>
          <a:p>
            <a:pPr marL="712788" indent="-355600"/>
            <a:r>
              <a:rPr lang="sv-SE" sz="2400" dirty="0"/>
              <a:t>Trygghet i anställningen</a:t>
            </a:r>
          </a:p>
          <a:p>
            <a:pPr marL="0" indent="0">
              <a:buNone/>
            </a:pPr>
            <a:endParaRPr lang="sv-SE" dirty="0"/>
          </a:p>
        </p:txBody>
      </p:sp>
      <p:pic>
        <p:nvPicPr>
          <p:cNvPr id="7" name="Bildobjekt 6">
            <a:extLst>
              <a:ext uri="{FF2B5EF4-FFF2-40B4-BE49-F238E27FC236}">
                <a16:creationId xmlns:a16="http://schemas.microsoft.com/office/drawing/2014/main" id="{F0BACFFC-D6D5-425D-9D9B-A7D3FF4C2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970" y="3098202"/>
            <a:ext cx="4280207" cy="4040755"/>
          </a:xfrm>
          <a:prstGeom prst="rect">
            <a:avLst/>
          </a:prstGeom>
        </p:spPr>
      </p:pic>
    </p:spTree>
    <p:extLst>
      <p:ext uri="{BB962C8B-B14F-4D97-AF65-F5344CB8AC3E}">
        <p14:creationId xmlns:p14="http://schemas.microsoft.com/office/powerpoint/2010/main" val="250334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F3D9023-D4E1-4958-0B8C-B2EC02C4C329}"/>
              </a:ext>
            </a:extLst>
          </p:cNvPr>
          <p:cNvSpPr>
            <a:spLocks noGrp="1"/>
          </p:cNvSpPr>
          <p:nvPr>
            <p:ph idx="1"/>
          </p:nvPr>
        </p:nvSpPr>
        <p:spPr>
          <a:xfrm>
            <a:off x="2173886" y="1676350"/>
            <a:ext cx="6266107" cy="4680000"/>
          </a:xfrm>
        </p:spPr>
        <p:txBody>
          <a:bodyPr>
            <a:normAutofit/>
          </a:bodyPr>
          <a:lstStyle/>
          <a:p>
            <a:r>
              <a:rPr lang="sv-SE" sz="1800" b="1" i="0" dirty="0">
                <a:effectLst/>
              </a:rPr>
              <a:t>Returnering av uppgifter</a:t>
            </a:r>
          </a:p>
          <a:p>
            <a:pPr marL="285750" indent="-285750">
              <a:lnSpc>
                <a:spcPct val="100000"/>
              </a:lnSpc>
              <a:buFont typeface="Wingdings" panose="05000000000000000000" pitchFamily="2" charset="2"/>
              <a:buChar char="§"/>
            </a:pPr>
            <a:r>
              <a:rPr lang="sv-SE" sz="2200" b="0" i="0" dirty="0">
                <a:effectLst/>
              </a:rPr>
              <a:t>upplever att du inte har rätt kompetens för arbetsmiljöuppgiften</a:t>
            </a:r>
          </a:p>
          <a:p>
            <a:pPr marL="285750" indent="-285750">
              <a:lnSpc>
                <a:spcPct val="100000"/>
              </a:lnSpc>
              <a:buFont typeface="Wingdings" panose="05000000000000000000" pitchFamily="2" charset="2"/>
              <a:buChar char="§"/>
            </a:pPr>
            <a:r>
              <a:rPr lang="sv-SE" sz="2200" b="0" i="0" dirty="0">
                <a:effectLst/>
              </a:rPr>
              <a:t>inte har fått utbildning i arbetsmiljöfrågor</a:t>
            </a:r>
          </a:p>
          <a:p>
            <a:pPr marL="285750" indent="-285750">
              <a:lnSpc>
                <a:spcPct val="100000"/>
              </a:lnSpc>
              <a:buFont typeface="Wingdings" panose="05000000000000000000" pitchFamily="2" charset="2"/>
              <a:buChar char="§"/>
            </a:pPr>
            <a:r>
              <a:rPr lang="sv-SE" sz="2200" b="0" i="0" dirty="0">
                <a:effectLst/>
              </a:rPr>
              <a:t>inte får personella och ekonomiska resurser för att kunna ta ansvaret</a:t>
            </a:r>
          </a:p>
          <a:p>
            <a:pPr marL="285750" indent="-285750">
              <a:lnSpc>
                <a:spcPct val="100000"/>
              </a:lnSpc>
              <a:buFont typeface="Wingdings" panose="05000000000000000000" pitchFamily="2" charset="2"/>
              <a:buChar char="§"/>
            </a:pPr>
            <a:r>
              <a:rPr lang="sv-SE" sz="2200" b="0" i="0" dirty="0">
                <a:effectLst/>
              </a:rPr>
              <a:t>inte har den självständiga ställning som krävs för att du ska kunna fatta egna beslut i arbetsmiljöfrågor.</a:t>
            </a:r>
          </a:p>
          <a:p>
            <a:pPr>
              <a:buFont typeface="Arial" panose="020B0604020202020204" pitchFamily="34" charset="0"/>
              <a:buChar char="•"/>
            </a:pPr>
            <a:endParaRPr lang="sv-SE" sz="700" dirty="0"/>
          </a:p>
          <a:p>
            <a:pPr algn="ctr"/>
            <a:r>
              <a:rPr lang="sv-SE" sz="1800" b="0" i="1" dirty="0">
                <a:effectLst/>
              </a:rPr>
              <a:t>Skriftlig</a:t>
            </a:r>
          </a:p>
          <a:p>
            <a:endParaRPr lang="sv-SE" sz="1800" dirty="0"/>
          </a:p>
        </p:txBody>
      </p:sp>
      <p:sp>
        <p:nvSpPr>
          <p:cNvPr id="2" name="Rubrik 1">
            <a:extLst>
              <a:ext uri="{FF2B5EF4-FFF2-40B4-BE49-F238E27FC236}">
                <a16:creationId xmlns:a16="http://schemas.microsoft.com/office/drawing/2014/main" id="{6D92BC2F-0A88-D8BD-6866-F855FB7F06BD}"/>
              </a:ext>
            </a:extLst>
          </p:cNvPr>
          <p:cNvSpPr>
            <a:spLocks noGrp="1"/>
          </p:cNvSpPr>
          <p:nvPr>
            <p:ph type="title"/>
          </p:nvPr>
        </p:nvSpPr>
        <p:spPr>
          <a:xfrm>
            <a:off x="2173886" y="520780"/>
            <a:ext cx="9504000" cy="648000"/>
          </a:xfrm>
        </p:spPr>
        <p:txBody>
          <a:bodyPr anchor="ctr">
            <a:normAutofit/>
          </a:bodyPr>
          <a:lstStyle/>
          <a:p>
            <a:r>
              <a:rPr lang="sv-SE" sz="3700"/>
              <a:t>Jag har ingen chans</a:t>
            </a:r>
          </a:p>
        </p:txBody>
      </p:sp>
    </p:spTree>
    <p:extLst>
      <p:ext uri="{BB962C8B-B14F-4D97-AF65-F5344CB8AC3E}">
        <p14:creationId xmlns:p14="http://schemas.microsoft.com/office/powerpoint/2010/main" val="30043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427688" y="1444530"/>
            <a:ext cx="9504000" cy="4680000"/>
          </a:xfrm>
        </p:spPr>
        <p:txBody>
          <a:bodyPr>
            <a:normAutofit/>
          </a:bodyPr>
          <a:lstStyle/>
          <a:p>
            <a:pPr>
              <a:lnSpc>
                <a:spcPct val="150000"/>
              </a:lnSpc>
              <a:spcBef>
                <a:spcPts val="600"/>
              </a:spcBef>
            </a:pPr>
            <a:endParaRPr lang="sv-SE" sz="2400" dirty="0">
              <a:ea typeface="+mj-ea"/>
            </a:endParaRPr>
          </a:p>
          <a:p>
            <a:endParaRPr lang="sv-SE" dirty="0"/>
          </a:p>
        </p:txBody>
      </p:sp>
      <p:pic>
        <p:nvPicPr>
          <p:cNvPr id="6" name="Bildobjekt 5" descr="Affärskvinnor skriver på glas under möte">
            <a:extLst>
              <a:ext uri="{FF2B5EF4-FFF2-40B4-BE49-F238E27FC236}">
                <a16:creationId xmlns:a16="http://schemas.microsoft.com/office/drawing/2014/main" id="{CC33868F-67A1-EE39-9211-677450E3B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 y="-677771"/>
            <a:ext cx="12248644" cy="8175731"/>
          </a:xfrm>
          <a:prstGeom prst="rect">
            <a:avLst/>
          </a:prstGeom>
        </p:spPr>
      </p:pic>
      <p:sp>
        <p:nvSpPr>
          <p:cNvPr id="9" name="Rubrik 3">
            <a:extLst>
              <a:ext uri="{FF2B5EF4-FFF2-40B4-BE49-F238E27FC236}">
                <a16:creationId xmlns:a16="http://schemas.microsoft.com/office/drawing/2014/main" id="{65C5B1CD-8389-78A3-E7D6-8CCC173885A7}"/>
              </a:ext>
            </a:extLst>
          </p:cNvPr>
          <p:cNvSpPr>
            <a:spLocks noGrp="1"/>
          </p:cNvSpPr>
          <p:nvPr>
            <p:ph type="title"/>
          </p:nvPr>
        </p:nvSpPr>
        <p:spPr>
          <a:xfrm>
            <a:off x="1634591" y="947623"/>
            <a:ext cx="3563370" cy="648000"/>
          </a:xfrm>
          <a:solidFill>
            <a:schemeClr val="accent6">
              <a:lumMod val="20000"/>
              <a:lumOff val="80000"/>
            </a:schemeClr>
          </a:solidFill>
        </p:spPr>
        <p:txBody>
          <a:bodyPr/>
          <a:lstStyle/>
          <a:p>
            <a:r>
              <a:rPr lang="sv-SE" dirty="0"/>
              <a:t>Summering</a:t>
            </a:r>
          </a:p>
        </p:txBody>
      </p:sp>
      <p:pic>
        <p:nvPicPr>
          <p:cNvPr id="11" name="Bildobjekt 10" descr="En bild som visar vaxkaka, föremål utomhus&#10;&#10;Automatiskt genererad beskrivning">
            <a:extLst>
              <a:ext uri="{FF2B5EF4-FFF2-40B4-BE49-F238E27FC236}">
                <a16:creationId xmlns:a16="http://schemas.microsoft.com/office/drawing/2014/main" id="{524A4CA1-FB80-5780-6255-FA2EBB933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925" y="2173706"/>
            <a:ext cx="5103197" cy="5234609"/>
          </a:xfrm>
          <a:prstGeom prst="rect">
            <a:avLst/>
          </a:prstGeom>
        </p:spPr>
      </p:pic>
      <p:pic>
        <p:nvPicPr>
          <p:cNvPr id="14" name="Bildobjekt 13" descr="En bild som visar Grafik, Teckensnitt, grafisk design, text&#10;&#10;Automatiskt genererad beskrivning">
            <a:extLst>
              <a:ext uri="{FF2B5EF4-FFF2-40B4-BE49-F238E27FC236}">
                <a16:creationId xmlns:a16="http://schemas.microsoft.com/office/drawing/2014/main" id="{FDF43183-C709-DF80-1425-902CB3813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04" y="5523278"/>
            <a:ext cx="1114987" cy="864440"/>
          </a:xfrm>
          <a:prstGeom prst="rect">
            <a:avLst/>
          </a:prstGeom>
        </p:spPr>
      </p:pic>
    </p:spTree>
    <p:extLst>
      <p:ext uri="{BB962C8B-B14F-4D97-AF65-F5344CB8AC3E}">
        <p14:creationId xmlns:p14="http://schemas.microsoft.com/office/powerpoint/2010/main" val="141206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12B6E25-7127-4BED-88AB-91E36F1F7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915" y="2118700"/>
            <a:ext cx="400110" cy="400110"/>
          </a:xfrm>
          <a:prstGeom prst="rect">
            <a:avLst/>
          </a:prstGeom>
        </p:spPr>
      </p:pic>
      <p:sp>
        <p:nvSpPr>
          <p:cNvPr id="8" name="textruta 7">
            <a:extLst>
              <a:ext uri="{FF2B5EF4-FFF2-40B4-BE49-F238E27FC236}">
                <a16:creationId xmlns:a16="http://schemas.microsoft.com/office/drawing/2014/main" id="{D531676A-54DA-44BC-A952-4BE5BADC4E23}"/>
              </a:ext>
            </a:extLst>
          </p:cNvPr>
          <p:cNvSpPr txBox="1"/>
          <p:nvPr/>
        </p:nvSpPr>
        <p:spPr>
          <a:xfrm>
            <a:off x="3506025" y="2175506"/>
            <a:ext cx="2859315" cy="400110"/>
          </a:xfrm>
          <a:prstGeom prst="rect">
            <a:avLst/>
          </a:prstGeom>
          <a:noFill/>
        </p:spPr>
        <p:txBody>
          <a:bodyPr wrap="square" rtlCol="0">
            <a:spAutoFit/>
          </a:bodyPr>
          <a:lstStyle/>
          <a:p>
            <a:r>
              <a:rPr lang="sv-SE" sz="2000"/>
              <a:t>Naturvetarna</a:t>
            </a:r>
            <a:endParaRPr lang="sv-SE" sz="2400"/>
          </a:p>
        </p:txBody>
      </p:sp>
      <p:sp>
        <p:nvSpPr>
          <p:cNvPr id="9" name="textruta 8">
            <a:extLst>
              <a:ext uri="{FF2B5EF4-FFF2-40B4-BE49-F238E27FC236}">
                <a16:creationId xmlns:a16="http://schemas.microsoft.com/office/drawing/2014/main" id="{FB459543-C95C-4717-8B7F-139BD0B00A18}"/>
              </a:ext>
            </a:extLst>
          </p:cNvPr>
          <p:cNvSpPr txBox="1"/>
          <p:nvPr/>
        </p:nvSpPr>
        <p:spPr>
          <a:xfrm>
            <a:off x="3499020" y="2680471"/>
            <a:ext cx="1785787" cy="769441"/>
          </a:xfrm>
          <a:prstGeom prst="rect">
            <a:avLst/>
          </a:prstGeom>
          <a:noFill/>
        </p:spPr>
        <p:txBody>
          <a:bodyPr wrap="square" rtlCol="0">
            <a:spAutoFit/>
          </a:bodyPr>
          <a:lstStyle/>
          <a:p>
            <a:r>
              <a:rPr lang="sv-SE" sz="2000" dirty="0"/>
              <a:t>Naturvetarna</a:t>
            </a:r>
          </a:p>
          <a:p>
            <a:endParaRPr lang="sv-SE" sz="2400" dirty="0"/>
          </a:p>
        </p:txBody>
      </p:sp>
      <p:pic>
        <p:nvPicPr>
          <p:cNvPr id="10" name="Bildobjekt 9">
            <a:extLst>
              <a:ext uri="{FF2B5EF4-FFF2-40B4-BE49-F238E27FC236}">
                <a16:creationId xmlns:a16="http://schemas.microsoft.com/office/drawing/2014/main" id="{958F0F22-2049-4880-9A29-E0820B851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014" y="2664317"/>
            <a:ext cx="402006" cy="401001"/>
          </a:xfrm>
          <a:prstGeom prst="rect">
            <a:avLst/>
          </a:prstGeom>
        </p:spPr>
      </p:pic>
      <p:sp>
        <p:nvSpPr>
          <p:cNvPr id="11" name="textruta 10">
            <a:extLst>
              <a:ext uri="{FF2B5EF4-FFF2-40B4-BE49-F238E27FC236}">
                <a16:creationId xmlns:a16="http://schemas.microsoft.com/office/drawing/2014/main" id="{BC8058E6-4DFD-41B3-9A75-22B1797E24C7}"/>
              </a:ext>
            </a:extLst>
          </p:cNvPr>
          <p:cNvSpPr txBox="1"/>
          <p:nvPr/>
        </p:nvSpPr>
        <p:spPr>
          <a:xfrm>
            <a:off x="3512884" y="3731952"/>
            <a:ext cx="4853133" cy="769441"/>
          </a:xfrm>
          <a:prstGeom prst="rect">
            <a:avLst/>
          </a:prstGeom>
          <a:noFill/>
        </p:spPr>
        <p:txBody>
          <a:bodyPr wrap="square" rtlCol="0">
            <a:spAutoFit/>
          </a:bodyPr>
          <a:lstStyle/>
          <a:p>
            <a:r>
              <a:rPr lang="sv-SE" sz="2000" dirty="0"/>
              <a:t>naturvetarna och naturvetarna_student </a:t>
            </a:r>
          </a:p>
          <a:p>
            <a:endParaRPr lang="sv-SE" sz="2400" dirty="0"/>
          </a:p>
        </p:txBody>
      </p:sp>
      <p:pic>
        <p:nvPicPr>
          <p:cNvPr id="12" name="Bildobjekt 11">
            <a:extLst>
              <a:ext uri="{FF2B5EF4-FFF2-40B4-BE49-F238E27FC236}">
                <a16:creationId xmlns:a16="http://schemas.microsoft.com/office/drawing/2014/main" id="{8FF048DE-F4F2-491C-A1C3-802F9AE671B7}"/>
              </a:ext>
            </a:extLst>
          </p:cNvPr>
          <p:cNvPicPr>
            <a:picLocks noChangeAspect="1"/>
          </p:cNvPicPr>
          <p:nvPr/>
        </p:nvPicPr>
        <p:blipFill>
          <a:blip r:embed="rId5"/>
          <a:stretch>
            <a:fillRect/>
          </a:stretch>
        </p:blipFill>
        <p:spPr>
          <a:xfrm>
            <a:off x="3082979" y="3716492"/>
            <a:ext cx="423046" cy="400110"/>
          </a:xfrm>
          <a:prstGeom prst="rect">
            <a:avLst/>
          </a:prstGeom>
        </p:spPr>
      </p:pic>
      <p:sp>
        <p:nvSpPr>
          <p:cNvPr id="13" name="textruta 12">
            <a:extLst>
              <a:ext uri="{FF2B5EF4-FFF2-40B4-BE49-F238E27FC236}">
                <a16:creationId xmlns:a16="http://schemas.microsoft.com/office/drawing/2014/main" id="{B9D7C0D3-6583-402C-8AEC-8E5E8EE8111D}"/>
              </a:ext>
            </a:extLst>
          </p:cNvPr>
          <p:cNvSpPr txBox="1"/>
          <p:nvPr/>
        </p:nvSpPr>
        <p:spPr>
          <a:xfrm>
            <a:off x="3027732" y="4706728"/>
            <a:ext cx="4320480" cy="2062103"/>
          </a:xfrm>
          <a:prstGeom prst="rect">
            <a:avLst/>
          </a:prstGeom>
          <a:noFill/>
        </p:spPr>
        <p:txBody>
          <a:bodyPr wrap="square" lIns="91440" tIns="45720" rIns="91440" bIns="45720" rtlCol="0" anchor="t">
            <a:spAutoFit/>
          </a:bodyPr>
          <a:lstStyle/>
          <a:p>
            <a:r>
              <a:rPr lang="sv-SE" b="1">
                <a:sym typeface="Wingdings" panose="05000000000000000000" pitchFamily="2" charset="2"/>
              </a:rPr>
              <a:t>Medlemsrådgivning:</a:t>
            </a:r>
          </a:p>
          <a:p>
            <a:r>
              <a:rPr lang="sv-SE">
                <a:sym typeface="Wingdings" panose="05000000000000000000" pitchFamily="2" charset="2"/>
                <a:hlinkClick r:id="rId6"/>
              </a:rPr>
              <a:t>radgivning</a:t>
            </a:r>
            <a:r>
              <a:rPr lang="sv-SE" u="sng">
                <a:sym typeface="Wingdings" panose="05000000000000000000" pitchFamily="2" charset="2"/>
                <a:hlinkClick r:id="rId6"/>
              </a:rPr>
              <a:t>@naturvetarna.se</a:t>
            </a:r>
            <a:endParaRPr lang="sv-SE" u="sng">
              <a:sym typeface="Wingdings" panose="05000000000000000000" pitchFamily="2" charset="2"/>
            </a:endParaRPr>
          </a:p>
          <a:p>
            <a:endParaRPr lang="sv-SE" sz="900" b="1" u="sng">
              <a:sym typeface="Wingdings" panose="05000000000000000000" pitchFamily="2" charset="2"/>
            </a:endParaRPr>
          </a:p>
          <a:p>
            <a:r>
              <a:rPr lang="sv-SE" b="1"/>
              <a:t>Medlemsadministration</a:t>
            </a:r>
          </a:p>
          <a:p>
            <a:r>
              <a:rPr lang="sv-SE" u="sng">
                <a:sym typeface="Wingdings" panose="05000000000000000000" pitchFamily="2" charset="2"/>
                <a:hlinkClick r:id="rId7"/>
              </a:rPr>
              <a:t>info@naturvetarna.se</a:t>
            </a:r>
            <a:endParaRPr lang="sv-SE" u="sng">
              <a:sym typeface="Wingdings" panose="05000000000000000000" pitchFamily="2" charset="2"/>
            </a:endParaRPr>
          </a:p>
          <a:p>
            <a:endParaRPr lang="sv-SE" sz="900" u="sng">
              <a:sym typeface="Wingdings" panose="05000000000000000000" pitchFamily="2" charset="2"/>
            </a:endParaRPr>
          </a:p>
          <a:p>
            <a:r>
              <a:rPr lang="sv-SE" b="1"/>
              <a:t>Telefon: </a:t>
            </a:r>
            <a:r>
              <a:rPr lang="sv-SE"/>
              <a:t>08-466 24 80</a:t>
            </a:r>
            <a:endParaRPr lang="sv-SE">
              <a:cs typeface="Arial"/>
            </a:endParaRPr>
          </a:p>
          <a:p>
            <a:endParaRPr lang="sv-SE" sz="2000" b="1"/>
          </a:p>
        </p:txBody>
      </p:sp>
      <p:sp>
        <p:nvSpPr>
          <p:cNvPr id="14" name="Rubrik 13">
            <a:extLst>
              <a:ext uri="{FF2B5EF4-FFF2-40B4-BE49-F238E27FC236}">
                <a16:creationId xmlns:a16="http://schemas.microsoft.com/office/drawing/2014/main" id="{0933B474-FD1A-48CB-BBB4-D40D3E609E1F}"/>
              </a:ext>
            </a:extLst>
          </p:cNvPr>
          <p:cNvSpPr>
            <a:spLocks noGrp="1"/>
          </p:cNvSpPr>
          <p:nvPr>
            <p:ph type="title"/>
          </p:nvPr>
        </p:nvSpPr>
        <p:spPr/>
        <p:txBody>
          <a:bodyPr/>
          <a:lstStyle/>
          <a:p>
            <a:r>
              <a:rPr lang="sv-SE"/>
              <a:t>Följ oss i sociala medier</a:t>
            </a:r>
          </a:p>
        </p:txBody>
      </p:sp>
      <p:pic>
        <p:nvPicPr>
          <p:cNvPr id="25" name="Bildobjekt 24">
            <a:extLst>
              <a:ext uri="{FF2B5EF4-FFF2-40B4-BE49-F238E27FC236}">
                <a16:creationId xmlns:a16="http://schemas.microsoft.com/office/drawing/2014/main" id="{ED276599-CC17-45F9-9455-9C1A0CBB39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5319" y="3178457"/>
            <a:ext cx="404185" cy="404185"/>
          </a:xfrm>
          <a:prstGeom prst="rect">
            <a:avLst/>
          </a:prstGeom>
        </p:spPr>
      </p:pic>
      <p:sp>
        <p:nvSpPr>
          <p:cNvPr id="26" name="textruta 25">
            <a:extLst>
              <a:ext uri="{FF2B5EF4-FFF2-40B4-BE49-F238E27FC236}">
                <a16:creationId xmlns:a16="http://schemas.microsoft.com/office/drawing/2014/main" id="{E32A70C8-DDD8-46E0-92B5-906269157BFF}"/>
              </a:ext>
            </a:extLst>
          </p:cNvPr>
          <p:cNvSpPr txBox="1"/>
          <p:nvPr/>
        </p:nvSpPr>
        <p:spPr>
          <a:xfrm>
            <a:off x="3505116" y="3224311"/>
            <a:ext cx="3364048" cy="769441"/>
          </a:xfrm>
          <a:prstGeom prst="rect">
            <a:avLst/>
          </a:prstGeom>
          <a:noFill/>
        </p:spPr>
        <p:txBody>
          <a:bodyPr wrap="square" rtlCol="0">
            <a:spAutoFit/>
          </a:bodyPr>
          <a:lstStyle/>
          <a:p>
            <a:r>
              <a:rPr lang="sv-SE" sz="2000"/>
              <a:t>Naturvetarpodden</a:t>
            </a:r>
          </a:p>
          <a:p>
            <a:endParaRPr lang="sv-SE" sz="2400"/>
          </a:p>
        </p:txBody>
      </p:sp>
      <p:cxnSp>
        <p:nvCxnSpPr>
          <p:cNvPr id="29" name="Rak koppling 28">
            <a:extLst>
              <a:ext uri="{FF2B5EF4-FFF2-40B4-BE49-F238E27FC236}">
                <a16:creationId xmlns:a16="http://schemas.microsoft.com/office/drawing/2014/main" id="{17EF7500-5EF7-4836-8EF7-5DEDB268E6EC}"/>
              </a:ext>
            </a:extLst>
          </p:cNvPr>
          <p:cNvCxnSpPr>
            <a:cxnSpLocks/>
          </p:cNvCxnSpPr>
          <p:nvPr/>
        </p:nvCxnSpPr>
        <p:spPr>
          <a:xfrm>
            <a:off x="2915586" y="4815840"/>
            <a:ext cx="0" cy="157276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ruta 31">
            <a:extLst>
              <a:ext uri="{FF2B5EF4-FFF2-40B4-BE49-F238E27FC236}">
                <a16:creationId xmlns:a16="http://schemas.microsoft.com/office/drawing/2014/main" id="{53C2B88F-CC59-4D8C-9088-AB7A040E81FA}"/>
              </a:ext>
            </a:extLst>
          </p:cNvPr>
          <p:cNvSpPr txBox="1"/>
          <p:nvPr/>
        </p:nvSpPr>
        <p:spPr>
          <a:xfrm>
            <a:off x="1716268" y="4706728"/>
            <a:ext cx="4133086" cy="369332"/>
          </a:xfrm>
          <a:prstGeom prst="rect">
            <a:avLst/>
          </a:prstGeom>
          <a:noFill/>
        </p:spPr>
        <p:txBody>
          <a:bodyPr wrap="square" rtlCol="0">
            <a:spAutoFit/>
          </a:bodyPr>
          <a:lstStyle/>
          <a:p>
            <a:r>
              <a:rPr lang="sv-SE" dirty="0"/>
              <a:t>Kontakt: </a:t>
            </a:r>
            <a:endParaRPr lang="sv-SE" sz="1800" dirty="0"/>
          </a:p>
        </p:txBody>
      </p:sp>
      <p:sp>
        <p:nvSpPr>
          <p:cNvPr id="33" name="textruta 32">
            <a:extLst>
              <a:ext uri="{FF2B5EF4-FFF2-40B4-BE49-F238E27FC236}">
                <a16:creationId xmlns:a16="http://schemas.microsoft.com/office/drawing/2014/main" id="{3DA7C1A7-C1F2-491E-8567-CC5DC83BB19D}"/>
              </a:ext>
            </a:extLst>
          </p:cNvPr>
          <p:cNvSpPr txBox="1"/>
          <p:nvPr/>
        </p:nvSpPr>
        <p:spPr>
          <a:xfrm>
            <a:off x="3001292" y="1648933"/>
            <a:ext cx="3364048" cy="769441"/>
          </a:xfrm>
          <a:prstGeom prst="rect">
            <a:avLst/>
          </a:prstGeom>
          <a:noFill/>
        </p:spPr>
        <p:txBody>
          <a:bodyPr wrap="square" rtlCol="0">
            <a:spAutoFit/>
          </a:bodyPr>
          <a:lstStyle/>
          <a:p>
            <a:r>
              <a:rPr lang="sv-SE" sz="2000" b="1" dirty="0"/>
              <a:t>www.naturvetarna.se</a:t>
            </a:r>
          </a:p>
          <a:p>
            <a:endParaRPr lang="sv-SE" sz="2400" dirty="0"/>
          </a:p>
        </p:txBody>
      </p:sp>
    </p:spTree>
    <p:extLst>
      <p:ext uri="{BB962C8B-B14F-4D97-AF65-F5344CB8AC3E}">
        <p14:creationId xmlns:p14="http://schemas.microsoft.com/office/powerpoint/2010/main" val="1726971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inomhus, person, golv, stående&#10;&#10;Beskrivning genererad med mycket hög exakthet">
            <a:extLst>
              <a:ext uri="{FF2B5EF4-FFF2-40B4-BE49-F238E27FC236}">
                <a16:creationId xmlns:a16="http://schemas.microsoft.com/office/drawing/2014/main" id="{513783A1-AAE4-4F1C-B00E-8E9FE634E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802"/>
            <a:ext cx="12192000" cy="8136404"/>
          </a:xfrm>
          <a:prstGeom prst="rect">
            <a:avLst/>
          </a:prstGeom>
        </p:spPr>
      </p:pic>
      <p:pic>
        <p:nvPicPr>
          <p:cNvPr id="5" name="Bildobjekt 4">
            <a:extLst>
              <a:ext uri="{FF2B5EF4-FFF2-40B4-BE49-F238E27FC236}">
                <a16:creationId xmlns:a16="http://schemas.microsoft.com/office/drawing/2014/main" id="{80A84EC1-ADEB-4D6E-A8A2-2EF45D5E0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407" y="2263685"/>
            <a:ext cx="2256794" cy="2603425"/>
          </a:xfrm>
          <a:prstGeom prst="rect">
            <a:avLst/>
          </a:prstGeom>
        </p:spPr>
      </p:pic>
      <p:pic>
        <p:nvPicPr>
          <p:cNvPr id="6" name="Bildobjekt 5">
            <a:extLst>
              <a:ext uri="{FF2B5EF4-FFF2-40B4-BE49-F238E27FC236}">
                <a16:creationId xmlns:a16="http://schemas.microsoft.com/office/drawing/2014/main" id="{F54A82DB-8751-4140-BAE3-65AD853F32AD}"/>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8220578" y="2911857"/>
            <a:ext cx="1614936" cy="1252047"/>
          </a:xfrm>
          <a:prstGeom prst="rect">
            <a:avLst/>
          </a:prstGeom>
        </p:spPr>
      </p:pic>
      <p:sp>
        <p:nvSpPr>
          <p:cNvPr id="7" name="textruta 6">
            <a:extLst>
              <a:ext uri="{FF2B5EF4-FFF2-40B4-BE49-F238E27FC236}">
                <a16:creationId xmlns:a16="http://schemas.microsoft.com/office/drawing/2014/main" id="{B0C5C576-FD0E-4C14-AB30-C44CE886E525}"/>
              </a:ext>
            </a:extLst>
          </p:cNvPr>
          <p:cNvSpPr txBox="1"/>
          <p:nvPr/>
        </p:nvSpPr>
        <p:spPr>
          <a:xfrm>
            <a:off x="9629422" y="5970924"/>
            <a:ext cx="4678398" cy="461665"/>
          </a:xfrm>
          <a:prstGeom prst="rect">
            <a:avLst/>
          </a:prstGeom>
          <a:noFill/>
        </p:spPr>
        <p:txBody>
          <a:bodyPr wrap="square" rtlCol="0">
            <a:spAutoFit/>
          </a:bodyPr>
          <a:lstStyle/>
          <a:p>
            <a:r>
              <a:rPr lang="sv-SE" sz="1200">
                <a:solidFill>
                  <a:schemeClr val="bg1"/>
                </a:solidFill>
              </a:rPr>
              <a:t>Nils Holmqvist - meteorolog.</a:t>
            </a:r>
          </a:p>
          <a:p>
            <a:r>
              <a:rPr lang="sv-SE" sz="1200">
                <a:solidFill>
                  <a:schemeClr val="bg1"/>
                </a:solidFill>
              </a:rPr>
              <a:t>Medlem i Naturvetarna.</a:t>
            </a:r>
          </a:p>
        </p:txBody>
      </p:sp>
      <p:sp>
        <p:nvSpPr>
          <p:cNvPr id="8" name="Rubrik 1">
            <a:extLst>
              <a:ext uri="{FF2B5EF4-FFF2-40B4-BE49-F238E27FC236}">
                <a16:creationId xmlns:a16="http://schemas.microsoft.com/office/drawing/2014/main" id="{D898352E-7E71-4F7B-91FC-8B2C905A3527}"/>
              </a:ext>
            </a:extLst>
          </p:cNvPr>
          <p:cNvSpPr txBox="1">
            <a:spLocks/>
          </p:cNvSpPr>
          <p:nvPr/>
        </p:nvSpPr>
        <p:spPr>
          <a:xfrm>
            <a:off x="1216323" y="4487125"/>
            <a:ext cx="8794044" cy="2056314"/>
          </a:xfrm>
          <a:prstGeom prst="rect">
            <a:avLst/>
          </a:prstGeom>
        </p:spPr>
        <p:txBody>
          <a:bodyPr vert="horz" lIns="22320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sv-SE" sz="9200">
                <a:solidFill>
                  <a:schemeClr val="bg1"/>
                </a:solidFill>
              </a:rPr>
              <a:t>Tack för idag!</a:t>
            </a:r>
          </a:p>
        </p:txBody>
      </p:sp>
    </p:spTree>
    <p:extLst>
      <p:ext uri="{BB962C8B-B14F-4D97-AF65-F5344CB8AC3E}">
        <p14:creationId xmlns:p14="http://schemas.microsoft.com/office/powerpoint/2010/main" val="183088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091A281-F4C7-4302-BFD6-D8BB92A95AD7}"/>
              </a:ext>
            </a:extLst>
          </p:cNvPr>
          <p:cNvSpPr>
            <a:spLocks noGrp="1"/>
          </p:cNvSpPr>
          <p:nvPr>
            <p:ph type="title"/>
          </p:nvPr>
        </p:nvSpPr>
        <p:spPr/>
        <p:txBody>
          <a:bodyPr anchor="ctr">
            <a:normAutofit/>
          </a:bodyPr>
          <a:lstStyle/>
          <a:p>
            <a:r>
              <a:rPr lang="sv-SE" sz="3700" dirty="0"/>
              <a:t>Vad ska vi prata om?</a:t>
            </a:r>
          </a:p>
        </p:txBody>
      </p:sp>
      <p:graphicFrame>
        <p:nvGraphicFramePr>
          <p:cNvPr id="2" name="Diagram 1">
            <a:extLst>
              <a:ext uri="{FF2B5EF4-FFF2-40B4-BE49-F238E27FC236}">
                <a16:creationId xmlns:a16="http://schemas.microsoft.com/office/drawing/2014/main" id="{34085187-AB13-E4A1-3992-E46306B175C1}"/>
              </a:ext>
            </a:extLst>
          </p:cNvPr>
          <p:cNvGraphicFramePr/>
          <p:nvPr>
            <p:extLst>
              <p:ext uri="{D42A27DB-BD31-4B8C-83A1-F6EECF244321}">
                <p14:modId xmlns:p14="http://schemas.microsoft.com/office/powerpoint/2010/main" val="923284973"/>
              </p:ext>
            </p:extLst>
          </p:nvPr>
        </p:nvGraphicFramePr>
        <p:xfrm>
          <a:off x="2068690" y="1608692"/>
          <a:ext cx="7644176" cy="3640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ikbent triangel 8">
            <a:extLst>
              <a:ext uri="{FF2B5EF4-FFF2-40B4-BE49-F238E27FC236}">
                <a16:creationId xmlns:a16="http://schemas.microsoft.com/office/drawing/2014/main" id="{3E0B7AEC-B03B-CB31-DF5F-82EEFBBBC760}"/>
              </a:ext>
            </a:extLst>
          </p:cNvPr>
          <p:cNvSpPr/>
          <p:nvPr/>
        </p:nvSpPr>
        <p:spPr>
          <a:xfrm rot="5400000">
            <a:off x="2356406" y="2027196"/>
            <a:ext cx="245456" cy="29643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Likbent triangel 9">
            <a:extLst>
              <a:ext uri="{FF2B5EF4-FFF2-40B4-BE49-F238E27FC236}">
                <a16:creationId xmlns:a16="http://schemas.microsoft.com/office/drawing/2014/main" id="{0D3BB41E-E603-6B31-9156-100578A98F17}"/>
              </a:ext>
            </a:extLst>
          </p:cNvPr>
          <p:cNvSpPr/>
          <p:nvPr/>
        </p:nvSpPr>
        <p:spPr>
          <a:xfrm rot="5400000">
            <a:off x="2715016" y="2859327"/>
            <a:ext cx="245456" cy="29643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Likbent triangel 10">
            <a:extLst>
              <a:ext uri="{FF2B5EF4-FFF2-40B4-BE49-F238E27FC236}">
                <a16:creationId xmlns:a16="http://schemas.microsoft.com/office/drawing/2014/main" id="{C7F00A01-A634-9193-5837-DB953FFD8AD1}"/>
              </a:ext>
            </a:extLst>
          </p:cNvPr>
          <p:cNvSpPr/>
          <p:nvPr/>
        </p:nvSpPr>
        <p:spPr>
          <a:xfrm rot="5400000">
            <a:off x="2712456" y="3694151"/>
            <a:ext cx="245456" cy="29643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Likbent triangel 11">
            <a:extLst>
              <a:ext uri="{FF2B5EF4-FFF2-40B4-BE49-F238E27FC236}">
                <a16:creationId xmlns:a16="http://schemas.microsoft.com/office/drawing/2014/main" id="{815DB96A-A38A-CAD2-F85E-F52E59F19738}"/>
              </a:ext>
            </a:extLst>
          </p:cNvPr>
          <p:cNvSpPr/>
          <p:nvPr/>
        </p:nvSpPr>
        <p:spPr>
          <a:xfrm rot="5400000">
            <a:off x="2372590" y="4534371"/>
            <a:ext cx="245456" cy="29643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738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477B3EC-592C-433B-8CB8-69C5A0338C11}"/>
              </a:ext>
            </a:extLst>
          </p:cNvPr>
          <p:cNvSpPr>
            <a:spLocks noGrp="1"/>
          </p:cNvSpPr>
          <p:nvPr>
            <p:ph type="title"/>
          </p:nvPr>
        </p:nvSpPr>
        <p:spPr/>
        <p:txBody>
          <a:bodyPr/>
          <a:lstStyle/>
          <a:p>
            <a:r>
              <a:rPr lang="sv-SE" sz="4000" dirty="0"/>
              <a:t>Arbetsmiljöfrågor är komplexa</a:t>
            </a:r>
          </a:p>
        </p:txBody>
      </p:sp>
      <p:pic>
        <p:nvPicPr>
          <p:cNvPr id="4" name="Bildobjekt 3" descr="En bild som visar text&#10;&#10;Automatiskt genererad beskrivning">
            <a:extLst>
              <a:ext uri="{FF2B5EF4-FFF2-40B4-BE49-F238E27FC236}">
                <a16:creationId xmlns:a16="http://schemas.microsoft.com/office/drawing/2014/main" id="{73F8A160-285D-4EFC-A2ED-66ECCF6E1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640" y="1606157"/>
            <a:ext cx="8570976" cy="4757928"/>
          </a:xfrm>
          <a:prstGeom prst="rect">
            <a:avLst/>
          </a:prstGeom>
        </p:spPr>
      </p:pic>
    </p:spTree>
    <p:extLst>
      <p:ext uri="{BB962C8B-B14F-4D97-AF65-F5344CB8AC3E}">
        <p14:creationId xmlns:p14="http://schemas.microsoft.com/office/powerpoint/2010/main" val="423530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EA7635-4E1C-4539-A9B7-1E9488ACDAE3}"/>
              </a:ext>
            </a:extLst>
          </p:cNvPr>
          <p:cNvSpPr>
            <a:spLocks noGrp="1"/>
          </p:cNvSpPr>
          <p:nvPr>
            <p:ph type="title"/>
          </p:nvPr>
        </p:nvSpPr>
        <p:spPr/>
        <p:txBody>
          <a:bodyPr>
            <a:normAutofit/>
          </a:bodyPr>
          <a:lstStyle/>
          <a:p>
            <a:r>
              <a:rPr lang="sv-SE" sz="3500"/>
              <a:t>Vad innefattar begreppet arbetsmiljö?</a:t>
            </a:r>
          </a:p>
        </p:txBody>
      </p:sp>
      <p:grpSp>
        <p:nvGrpSpPr>
          <p:cNvPr id="26" name="Grupp 25">
            <a:extLst>
              <a:ext uri="{FF2B5EF4-FFF2-40B4-BE49-F238E27FC236}">
                <a16:creationId xmlns:a16="http://schemas.microsoft.com/office/drawing/2014/main" id="{27922556-4CEC-4AA4-90DD-D685CDC575F8}"/>
              </a:ext>
            </a:extLst>
          </p:cNvPr>
          <p:cNvGrpSpPr/>
          <p:nvPr/>
        </p:nvGrpSpPr>
        <p:grpSpPr>
          <a:xfrm>
            <a:off x="3666229" y="1650199"/>
            <a:ext cx="4362450" cy="3705225"/>
            <a:chOff x="0" y="0"/>
            <a:chExt cx="4362450" cy="3705225"/>
          </a:xfrm>
        </p:grpSpPr>
        <p:grpSp>
          <p:nvGrpSpPr>
            <p:cNvPr id="27" name="Grupp 26">
              <a:extLst>
                <a:ext uri="{FF2B5EF4-FFF2-40B4-BE49-F238E27FC236}">
                  <a16:creationId xmlns:a16="http://schemas.microsoft.com/office/drawing/2014/main" id="{FA5E6F0B-4143-4C1F-9C19-1F20D9D97AF2}"/>
                </a:ext>
              </a:extLst>
            </p:cNvPr>
            <p:cNvGrpSpPr/>
            <p:nvPr/>
          </p:nvGrpSpPr>
          <p:grpSpPr>
            <a:xfrm>
              <a:off x="0" y="314325"/>
              <a:ext cx="4276725" cy="3390900"/>
              <a:chOff x="0" y="0"/>
              <a:chExt cx="4276725" cy="3390900"/>
            </a:xfrm>
          </p:grpSpPr>
          <p:grpSp>
            <p:nvGrpSpPr>
              <p:cNvPr id="29" name="Grupp 28">
                <a:extLst>
                  <a:ext uri="{FF2B5EF4-FFF2-40B4-BE49-F238E27FC236}">
                    <a16:creationId xmlns:a16="http://schemas.microsoft.com/office/drawing/2014/main" id="{0F548607-F208-42BF-A3D0-8E5D294F9E95}"/>
                  </a:ext>
                </a:extLst>
              </p:cNvPr>
              <p:cNvGrpSpPr/>
              <p:nvPr/>
            </p:nvGrpSpPr>
            <p:grpSpPr>
              <a:xfrm>
                <a:off x="0" y="9525"/>
                <a:ext cx="1409700" cy="3381375"/>
                <a:chOff x="0" y="0"/>
                <a:chExt cx="1409700" cy="3381375"/>
              </a:xfrm>
            </p:grpSpPr>
            <p:sp>
              <p:nvSpPr>
                <p:cNvPr id="38" name="Rektangel: rundade hörn 37">
                  <a:extLst>
                    <a:ext uri="{FF2B5EF4-FFF2-40B4-BE49-F238E27FC236}">
                      <a16:creationId xmlns:a16="http://schemas.microsoft.com/office/drawing/2014/main" id="{33664C71-27CD-403B-822E-6123D6544481}"/>
                    </a:ext>
                  </a:extLst>
                </p:cNvPr>
                <p:cNvSpPr/>
                <p:nvPr/>
              </p:nvSpPr>
              <p:spPr>
                <a:xfrm>
                  <a:off x="0" y="0"/>
                  <a:ext cx="1409700" cy="1114425"/>
                </a:xfrm>
                <a:prstGeom prst="roundRect">
                  <a:avLst/>
                </a:prstGeom>
                <a:solidFill>
                  <a:schemeClr val="accent1"/>
                </a:solid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Hälsostrategi</a:t>
                  </a:r>
                  <a:endParaRPr lang="sv-SE" sz="1100">
                    <a:effectLst/>
                    <a:ea typeface="Calibri" panose="020F0502020204030204" pitchFamily="34" charset="0"/>
                    <a:cs typeface="Times New Roman" panose="02020603050405020304" pitchFamily="18" charset="0"/>
                  </a:endParaRPr>
                </a:p>
              </p:txBody>
            </p:sp>
            <p:sp>
              <p:nvSpPr>
                <p:cNvPr id="39" name="Rektangel: rundade hörn 38">
                  <a:extLst>
                    <a:ext uri="{FF2B5EF4-FFF2-40B4-BE49-F238E27FC236}">
                      <a16:creationId xmlns:a16="http://schemas.microsoft.com/office/drawing/2014/main" id="{5F27FD2B-81A9-4C7F-A4D7-A520CDF66CFB}"/>
                    </a:ext>
                  </a:extLst>
                </p:cNvPr>
                <p:cNvSpPr/>
                <p:nvPr/>
              </p:nvSpPr>
              <p:spPr>
                <a:xfrm>
                  <a:off x="0" y="1133475"/>
                  <a:ext cx="1409700" cy="1114425"/>
                </a:xfrm>
                <a:prstGeom prst="roundRect">
                  <a:avLst/>
                </a:prstGeom>
                <a:solidFill>
                  <a:schemeClr val="accent1"/>
                </a:solid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Hälsofrämjande arbetsplats</a:t>
                  </a:r>
                  <a:endParaRPr lang="sv-SE" sz="1100">
                    <a:effectLst/>
                    <a:ea typeface="Calibri" panose="020F0502020204030204" pitchFamily="34" charset="0"/>
                    <a:cs typeface="Times New Roman" panose="02020603050405020304" pitchFamily="18" charset="0"/>
                  </a:endParaRPr>
                </a:p>
              </p:txBody>
            </p:sp>
            <p:sp>
              <p:nvSpPr>
                <p:cNvPr id="40" name="Rektangel: rundade hörn 39">
                  <a:extLst>
                    <a:ext uri="{FF2B5EF4-FFF2-40B4-BE49-F238E27FC236}">
                      <a16:creationId xmlns:a16="http://schemas.microsoft.com/office/drawing/2014/main" id="{F0994013-106D-472E-BF7E-A6DF8F96E883}"/>
                    </a:ext>
                  </a:extLst>
                </p:cNvPr>
                <p:cNvSpPr/>
                <p:nvPr/>
              </p:nvSpPr>
              <p:spPr>
                <a:xfrm>
                  <a:off x="0" y="2266950"/>
                  <a:ext cx="1409700" cy="1114425"/>
                </a:xfrm>
                <a:prstGeom prst="roundRect">
                  <a:avLst/>
                </a:prstGeom>
                <a:solidFill>
                  <a:schemeClr val="accent1"/>
                </a:solid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Friskvård</a:t>
                  </a:r>
                  <a:endParaRPr lang="sv-SE" sz="1100">
                    <a:effectLst/>
                    <a:ea typeface="Calibri" panose="020F0502020204030204" pitchFamily="34" charset="0"/>
                    <a:cs typeface="Times New Roman" panose="02020603050405020304" pitchFamily="18" charset="0"/>
                  </a:endParaRPr>
                </a:p>
              </p:txBody>
            </p:sp>
          </p:grpSp>
          <p:grpSp>
            <p:nvGrpSpPr>
              <p:cNvPr id="30" name="Grupp 29">
                <a:extLst>
                  <a:ext uri="{FF2B5EF4-FFF2-40B4-BE49-F238E27FC236}">
                    <a16:creationId xmlns:a16="http://schemas.microsoft.com/office/drawing/2014/main" id="{12692FC4-5B84-4E56-B6FF-F3AC25C5D9A7}"/>
                  </a:ext>
                </a:extLst>
              </p:cNvPr>
              <p:cNvGrpSpPr/>
              <p:nvPr/>
            </p:nvGrpSpPr>
            <p:grpSpPr>
              <a:xfrm>
                <a:off x="1428750" y="0"/>
                <a:ext cx="1409700" cy="3381375"/>
                <a:chOff x="0" y="0"/>
                <a:chExt cx="1409700" cy="3381375"/>
              </a:xfrm>
            </p:grpSpPr>
            <p:sp>
              <p:nvSpPr>
                <p:cNvPr id="35" name="Rektangel: rundade hörn 34">
                  <a:extLst>
                    <a:ext uri="{FF2B5EF4-FFF2-40B4-BE49-F238E27FC236}">
                      <a16:creationId xmlns:a16="http://schemas.microsoft.com/office/drawing/2014/main" id="{A8D90B52-5006-498E-9739-2918974E4743}"/>
                    </a:ext>
                  </a:extLst>
                </p:cNvPr>
                <p:cNvSpPr/>
                <p:nvPr/>
              </p:nvSpPr>
              <p:spPr>
                <a:xfrm>
                  <a:off x="0" y="0"/>
                  <a:ext cx="1409700" cy="1114425"/>
                </a:xfrm>
                <a:prstGeom prst="round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SAM</a:t>
                  </a:r>
                  <a:endParaRPr lang="sv-SE" sz="1100">
                    <a:effectLst/>
                    <a:ea typeface="Calibri" panose="020F0502020204030204" pitchFamily="34" charset="0"/>
                    <a:cs typeface="Times New Roman" panose="02020603050405020304" pitchFamily="18" charset="0"/>
                  </a:endParaRPr>
                </a:p>
              </p:txBody>
            </p:sp>
            <p:sp>
              <p:nvSpPr>
                <p:cNvPr id="36" name="Rektangel: rundade hörn 35">
                  <a:extLst>
                    <a:ext uri="{FF2B5EF4-FFF2-40B4-BE49-F238E27FC236}">
                      <a16:creationId xmlns:a16="http://schemas.microsoft.com/office/drawing/2014/main" id="{C3EE0FD5-53E1-412C-A44A-1F021D64841B}"/>
                    </a:ext>
                  </a:extLst>
                </p:cNvPr>
                <p:cNvSpPr/>
                <p:nvPr/>
              </p:nvSpPr>
              <p:spPr>
                <a:xfrm>
                  <a:off x="0" y="2266950"/>
                  <a:ext cx="1409700" cy="1114425"/>
                </a:xfrm>
                <a:prstGeom prst="round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Tidiga signaler på ohälsa</a:t>
                  </a:r>
                  <a:endParaRPr lang="sv-SE" sz="1100">
                    <a:effectLst/>
                    <a:ea typeface="Calibri" panose="020F0502020204030204" pitchFamily="34" charset="0"/>
                    <a:cs typeface="Times New Roman" panose="02020603050405020304" pitchFamily="18" charset="0"/>
                  </a:endParaRPr>
                </a:p>
              </p:txBody>
            </p:sp>
            <p:sp>
              <p:nvSpPr>
                <p:cNvPr id="37" name="Rektangel: rundade hörn 36">
                  <a:extLst>
                    <a:ext uri="{FF2B5EF4-FFF2-40B4-BE49-F238E27FC236}">
                      <a16:creationId xmlns:a16="http://schemas.microsoft.com/office/drawing/2014/main" id="{3957C268-B365-48F3-AC6C-B74AD4C152D2}"/>
                    </a:ext>
                  </a:extLst>
                </p:cNvPr>
                <p:cNvSpPr/>
                <p:nvPr/>
              </p:nvSpPr>
              <p:spPr>
                <a:xfrm>
                  <a:off x="0" y="1133475"/>
                  <a:ext cx="1409700" cy="1114425"/>
                </a:xfrm>
                <a:prstGeom prst="round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Riskbedömning</a:t>
                  </a:r>
                  <a:endParaRPr lang="sv-SE" sz="1100">
                    <a:effectLst/>
                    <a:ea typeface="Calibri" panose="020F0502020204030204" pitchFamily="34" charset="0"/>
                    <a:cs typeface="Times New Roman" panose="02020603050405020304" pitchFamily="18" charset="0"/>
                  </a:endParaRPr>
                </a:p>
              </p:txBody>
            </p:sp>
          </p:grpSp>
          <p:grpSp>
            <p:nvGrpSpPr>
              <p:cNvPr id="31" name="Grupp 30">
                <a:extLst>
                  <a:ext uri="{FF2B5EF4-FFF2-40B4-BE49-F238E27FC236}">
                    <a16:creationId xmlns:a16="http://schemas.microsoft.com/office/drawing/2014/main" id="{325B2D95-BFCD-405B-B8B0-675767D2556C}"/>
                  </a:ext>
                </a:extLst>
              </p:cNvPr>
              <p:cNvGrpSpPr/>
              <p:nvPr/>
            </p:nvGrpSpPr>
            <p:grpSpPr>
              <a:xfrm>
                <a:off x="2857500" y="9525"/>
                <a:ext cx="1419225" cy="3381375"/>
                <a:chOff x="0" y="0"/>
                <a:chExt cx="1419225" cy="3381375"/>
              </a:xfrm>
            </p:grpSpPr>
            <p:sp>
              <p:nvSpPr>
                <p:cNvPr id="32" name="Rektangel: rundade hörn 31">
                  <a:extLst>
                    <a:ext uri="{FF2B5EF4-FFF2-40B4-BE49-F238E27FC236}">
                      <a16:creationId xmlns:a16="http://schemas.microsoft.com/office/drawing/2014/main" id="{01CFF235-1039-4B2C-A8DA-83B15432EEA7}"/>
                    </a:ext>
                  </a:extLst>
                </p:cNvPr>
                <p:cNvSpPr/>
                <p:nvPr/>
              </p:nvSpPr>
              <p:spPr>
                <a:xfrm>
                  <a:off x="0" y="0"/>
                  <a:ext cx="1409700" cy="1114425"/>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solidFill>
                        <a:srgbClr val="FFFFFF"/>
                      </a:solidFill>
                      <a:effectLst/>
                      <a:ea typeface="Calibri" panose="020F0502020204030204" pitchFamily="34" charset="0"/>
                      <a:cs typeface="Times New Roman"/>
                    </a:rPr>
                    <a:t>Rehabiliterings</a:t>
                  </a:r>
                  <a:r>
                    <a:rPr lang="sv-SE" sz="1100" b="1">
                      <a:effectLst/>
                      <a:ea typeface="Calibri" panose="020F0502020204030204" pitchFamily="34" charset="0"/>
                      <a:cs typeface="Times New Roman"/>
                    </a:rPr>
                    <a:t>-process</a:t>
                  </a:r>
                </a:p>
              </p:txBody>
            </p:sp>
            <p:sp>
              <p:nvSpPr>
                <p:cNvPr id="33" name="Rektangel: rundade hörn 32">
                  <a:extLst>
                    <a:ext uri="{FF2B5EF4-FFF2-40B4-BE49-F238E27FC236}">
                      <a16:creationId xmlns:a16="http://schemas.microsoft.com/office/drawing/2014/main" id="{681DE2E4-CAFB-4BBE-B077-F9D3A24DDEE1}"/>
                    </a:ext>
                  </a:extLst>
                </p:cNvPr>
                <p:cNvSpPr/>
                <p:nvPr/>
              </p:nvSpPr>
              <p:spPr>
                <a:xfrm>
                  <a:off x="0" y="2266950"/>
                  <a:ext cx="1409700" cy="1114425"/>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Rehabilitering</a:t>
                  </a:r>
                  <a:endParaRPr lang="sv-SE" sz="1100">
                    <a:effectLst/>
                    <a:ea typeface="Calibri" panose="020F0502020204030204" pitchFamily="34" charset="0"/>
                    <a:cs typeface="Times New Roman" panose="02020603050405020304" pitchFamily="18" charset="0"/>
                  </a:endParaRPr>
                </a:p>
              </p:txBody>
            </p:sp>
            <p:sp>
              <p:nvSpPr>
                <p:cNvPr id="34" name="Rektangel: rundade hörn 33">
                  <a:extLst>
                    <a:ext uri="{FF2B5EF4-FFF2-40B4-BE49-F238E27FC236}">
                      <a16:creationId xmlns:a16="http://schemas.microsoft.com/office/drawing/2014/main" id="{3DE24AA2-1D3B-42F0-BCC9-A08EE01A5530}"/>
                    </a:ext>
                  </a:extLst>
                </p:cNvPr>
                <p:cNvSpPr/>
                <p:nvPr/>
              </p:nvSpPr>
              <p:spPr>
                <a:xfrm>
                  <a:off x="9525" y="1133475"/>
                  <a:ext cx="1409700" cy="1114425"/>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sv-SE" sz="1100" b="1">
                      <a:effectLst/>
                      <a:ea typeface="Calibri" panose="020F0502020204030204" pitchFamily="34" charset="0"/>
                      <a:cs typeface="Times New Roman" panose="02020603050405020304" pitchFamily="18" charset="0"/>
                    </a:rPr>
                    <a:t>Insatser för sjukskrivna</a:t>
                  </a:r>
                  <a:endParaRPr lang="sv-SE" sz="1100">
                    <a:effectLst/>
                    <a:ea typeface="Calibri" panose="020F0502020204030204" pitchFamily="34" charset="0"/>
                    <a:cs typeface="Times New Roman" panose="02020603050405020304" pitchFamily="18" charset="0"/>
                  </a:endParaRPr>
                </a:p>
              </p:txBody>
            </p:sp>
          </p:grpSp>
        </p:grpSp>
        <p:sp>
          <p:nvSpPr>
            <p:cNvPr id="28" name="Textruta 2">
              <a:extLst>
                <a:ext uri="{FF2B5EF4-FFF2-40B4-BE49-F238E27FC236}">
                  <a16:creationId xmlns:a16="http://schemas.microsoft.com/office/drawing/2014/main" id="{E4C8309E-BE8D-405A-8DF0-AF8E1EF9D3ED}"/>
                </a:ext>
              </a:extLst>
            </p:cNvPr>
            <p:cNvSpPr txBox="1">
              <a:spLocks noChangeArrowheads="1"/>
            </p:cNvSpPr>
            <p:nvPr/>
          </p:nvSpPr>
          <p:spPr bwMode="auto">
            <a:xfrm>
              <a:off x="2952750" y="0"/>
              <a:ext cx="1409700" cy="323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sv-SE" sz="1200" b="1">
                  <a:effectLst/>
                  <a:latin typeface="+mj-lt"/>
                  <a:ea typeface="Calibri" panose="020F0502020204030204" pitchFamily="34" charset="0"/>
                  <a:cs typeface="Aharoni" panose="02010803020104030203" pitchFamily="2" charset="-79"/>
                </a:rPr>
                <a:t>Åtgärda ohälsa</a:t>
              </a:r>
              <a:endParaRPr lang="sv-SE" sz="1200" b="1">
                <a:effectLst/>
                <a:latin typeface="+mj-lt"/>
                <a:ea typeface="Calibri" panose="020F0502020204030204" pitchFamily="34" charset="0"/>
                <a:cs typeface="Times New Roman" panose="02020603050405020304" pitchFamily="18" charset="0"/>
              </a:endParaRPr>
            </a:p>
          </p:txBody>
        </p:sp>
      </p:grpSp>
      <p:sp>
        <p:nvSpPr>
          <p:cNvPr id="56" name="Textruta 2">
            <a:extLst>
              <a:ext uri="{FF2B5EF4-FFF2-40B4-BE49-F238E27FC236}">
                <a16:creationId xmlns:a16="http://schemas.microsoft.com/office/drawing/2014/main" id="{5C7D1EF7-574A-47F1-9CD0-62C8F508B8B3}"/>
              </a:ext>
            </a:extLst>
          </p:cNvPr>
          <p:cNvSpPr txBox="1">
            <a:spLocks noChangeArrowheads="1"/>
          </p:cNvSpPr>
          <p:nvPr/>
        </p:nvSpPr>
        <p:spPr bwMode="auto">
          <a:xfrm>
            <a:off x="3711150" y="1650198"/>
            <a:ext cx="1209675" cy="2952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sv-SE" sz="1200" b="1">
                <a:effectLst/>
                <a:latin typeface="+mj-lt"/>
                <a:ea typeface="Calibri" panose="020F0502020204030204" pitchFamily="34" charset="0"/>
                <a:cs typeface="Aharoni" panose="02010803020104030203" pitchFamily="2" charset="-79"/>
              </a:rPr>
              <a:t>Främja hälsa</a:t>
            </a:r>
            <a:endParaRPr lang="sv-SE" sz="1200" b="1">
              <a:effectLst/>
              <a:latin typeface="+mj-lt"/>
              <a:ea typeface="Calibri" panose="020F0502020204030204" pitchFamily="34" charset="0"/>
              <a:cs typeface="Times New Roman" panose="02020603050405020304" pitchFamily="18" charset="0"/>
            </a:endParaRPr>
          </a:p>
        </p:txBody>
      </p:sp>
      <p:sp>
        <p:nvSpPr>
          <p:cNvPr id="57" name="Textruta 2">
            <a:extLst>
              <a:ext uri="{FF2B5EF4-FFF2-40B4-BE49-F238E27FC236}">
                <a16:creationId xmlns:a16="http://schemas.microsoft.com/office/drawing/2014/main" id="{226B0F51-0752-44E1-BC6C-E58659D79934}"/>
              </a:ext>
            </a:extLst>
          </p:cNvPr>
          <p:cNvSpPr txBox="1">
            <a:spLocks noChangeArrowheads="1"/>
          </p:cNvSpPr>
          <p:nvPr/>
        </p:nvSpPr>
        <p:spPr bwMode="auto">
          <a:xfrm>
            <a:off x="5081635" y="1665906"/>
            <a:ext cx="1515827" cy="30814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sv-SE" sz="1200" b="1">
                <a:effectLst/>
                <a:latin typeface="+mj-lt"/>
                <a:ea typeface="Calibri" panose="020F0502020204030204" pitchFamily="34" charset="0"/>
                <a:cs typeface="Aharoni" panose="02010803020104030203" pitchFamily="2" charset="-79"/>
              </a:rPr>
              <a:t>Förebygga ohälsa</a:t>
            </a:r>
            <a:endParaRPr lang="sv-SE" sz="1200" b="1">
              <a:effectLst/>
              <a:latin typeface="+mj-lt"/>
              <a:ea typeface="Calibri" panose="020F0502020204030204" pitchFamily="34" charset="0"/>
              <a:cs typeface="Times New Roman" panose="02020603050405020304" pitchFamily="18" charset="0"/>
            </a:endParaRPr>
          </a:p>
        </p:txBody>
      </p:sp>
      <p:sp>
        <p:nvSpPr>
          <p:cNvPr id="58" name="Textruta 2">
            <a:extLst>
              <a:ext uri="{FF2B5EF4-FFF2-40B4-BE49-F238E27FC236}">
                <a16:creationId xmlns:a16="http://schemas.microsoft.com/office/drawing/2014/main" id="{9AB38D83-6541-4CE9-9A4B-6251F3C0884B}"/>
              </a:ext>
            </a:extLst>
          </p:cNvPr>
          <p:cNvSpPr txBox="1">
            <a:spLocks noChangeArrowheads="1"/>
          </p:cNvSpPr>
          <p:nvPr/>
        </p:nvSpPr>
        <p:spPr bwMode="auto">
          <a:xfrm rot="16200000">
            <a:off x="3122987" y="4658521"/>
            <a:ext cx="676275" cy="26032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sv-SE" sz="1100" b="1">
                <a:effectLst/>
                <a:latin typeface="+mj-lt"/>
                <a:ea typeface="Calibri" panose="020F0502020204030204" pitchFamily="34" charset="0"/>
                <a:cs typeface="Times New Roman" panose="02020603050405020304" pitchFamily="18" charset="0"/>
              </a:rPr>
              <a:t>Individ</a:t>
            </a:r>
          </a:p>
        </p:txBody>
      </p:sp>
      <p:sp>
        <p:nvSpPr>
          <p:cNvPr id="59" name="Textruta 2">
            <a:extLst>
              <a:ext uri="{FF2B5EF4-FFF2-40B4-BE49-F238E27FC236}">
                <a16:creationId xmlns:a16="http://schemas.microsoft.com/office/drawing/2014/main" id="{A22904EB-A7E1-4010-8F59-DF89177CC4B5}"/>
              </a:ext>
            </a:extLst>
          </p:cNvPr>
          <p:cNvSpPr txBox="1">
            <a:spLocks noChangeArrowheads="1"/>
          </p:cNvSpPr>
          <p:nvPr/>
        </p:nvSpPr>
        <p:spPr bwMode="auto">
          <a:xfrm rot="16200000">
            <a:off x="2922963" y="3510190"/>
            <a:ext cx="1076325" cy="26032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sv-SE" sz="1100" b="1">
                <a:effectLst/>
                <a:latin typeface="+mj-lt"/>
                <a:ea typeface="Calibri" panose="020F0502020204030204" pitchFamily="34" charset="0"/>
                <a:cs typeface="Times New Roman" panose="02020603050405020304" pitchFamily="18" charset="0"/>
              </a:rPr>
              <a:t>Arbetsplats</a:t>
            </a:r>
          </a:p>
        </p:txBody>
      </p:sp>
      <p:sp>
        <p:nvSpPr>
          <p:cNvPr id="60" name="Textruta 2">
            <a:extLst>
              <a:ext uri="{FF2B5EF4-FFF2-40B4-BE49-F238E27FC236}">
                <a16:creationId xmlns:a16="http://schemas.microsoft.com/office/drawing/2014/main" id="{8BC72224-CD39-4183-B592-5B52C7D10023}"/>
              </a:ext>
            </a:extLst>
          </p:cNvPr>
          <p:cNvSpPr txBox="1">
            <a:spLocks noChangeArrowheads="1"/>
          </p:cNvSpPr>
          <p:nvPr/>
        </p:nvSpPr>
        <p:spPr bwMode="auto">
          <a:xfrm rot="16200000">
            <a:off x="2942012" y="2478364"/>
            <a:ext cx="1076325" cy="26032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sv-SE" sz="1100" b="1">
                <a:effectLst/>
                <a:latin typeface="+mj-lt"/>
                <a:ea typeface="Calibri" panose="020F0502020204030204" pitchFamily="34" charset="0"/>
                <a:cs typeface="Times New Roman" panose="02020603050405020304" pitchFamily="18" charset="0"/>
              </a:rPr>
              <a:t>Organisation</a:t>
            </a:r>
          </a:p>
        </p:txBody>
      </p:sp>
    </p:spTree>
    <p:extLst>
      <p:ext uri="{BB962C8B-B14F-4D97-AF65-F5344CB8AC3E}">
        <p14:creationId xmlns:p14="http://schemas.microsoft.com/office/powerpoint/2010/main" val="132709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lädsel, person, person, stol&#10;&#10;Automatiskt genererad beskrivning">
            <a:extLst>
              <a:ext uri="{FF2B5EF4-FFF2-40B4-BE49-F238E27FC236}">
                <a16:creationId xmlns:a16="http://schemas.microsoft.com/office/drawing/2014/main" id="{E62DC81B-4128-F613-37EE-B46BB276A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162801"/>
          </a:xfrm>
          <a:prstGeom prst="rect">
            <a:avLst/>
          </a:prstGeom>
        </p:spPr>
      </p:pic>
      <p:sp>
        <p:nvSpPr>
          <p:cNvPr id="9" name="Rubrik 4">
            <a:extLst>
              <a:ext uri="{FF2B5EF4-FFF2-40B4-BE49-F238E27FC236}">
                <a16:creationId xmlns:a16="http://schemas.microsoft.com/office/drawing/2014/main" id="{8016F65A-933F-774B-F1EE-1C20B05EE02D}"/>
              </a:ext>
            </a:extLst>
          </p:cNvPr>
          <p:cNvSpPr>
            <a:spLocks noGrp="1"/>
          </p:cNvSpPr>
          <p:nvPr>
            <p:ph type="title"/>
          </p:nvPr>
        </p:nvSpPr>
        <p:spPr>
          <a:xfrm>
            <a:off x="773965" y="825690"/>
            <a:ext cx="6597880" cy="701731"/>
          </a:xfrm>
          <a:solidFill>
            <a:schemeClr val="bg2"/>
          </a:solidFill>
        </p:spPr>
        <p:txBody>
          <a:bodyPr anchor="ctr">
            <a:normAutofit/>
          </a:bodyPr>
          <a:lstStyle/>
          <a:p>
            <a:r>
              <a:rPr lang="sv-SE" sz="3700" dirty="0"/>
              <a:t>Vem gör vad i arbetsmiljön?</a:t>
            </a:r>
          </a:p>
        </p:txBody>
      </p:sp>
    </p:spTree>
    <p:extLst>
      <p:ext uri="{BB962C8B-B14F-4D97-AF65-F5344CB8AC3E}">
        <p14:creationId xmlns:p14="http://schemas.microsoft.com/office/powerpoint/2010/main" val="426821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300"/>
              <a:t>Lagar &amp; regler inom arbetsmiljöområdet</a:t>
            </a:r>
          </a:p>
        </p:txBody>
      </p:sp>
      <p:sp>
        <p:nvSpPr>
          <p:cNvPr id="4" name="Rektangel 3">
            <a:extLst>
              <a:ext uri="{FF2B5EF4-FFF2-40B4-BE49-F238E27FC236}">
                <a16:creationId xmlns:a16="http://schemas.microsoft.com/office/drawing/2014/main" id="{8E3827C0-6D42-40A6-962B-B4206E13CC64}"/>
              </a:ext>
            </a:extLst>
          </p:cNvPr>
          <p:cNvSpPr/>
          <p:nvPr/>
        </p:nvSpPr>
        <p:spPr>
          <a:xfrm>
            <a:off x="2786532" y="1457637"/>
            <a:ext cx="5830526" cy="499383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En bild som visar text, vit, design, karta&#10;&#10;Automatiskt genererad beskrivning">
            <a:extLst>
              <a:ext uri="{FF2B5EF4-FFF2-40B4-BE49-F238E27FC236}">
                <a16:creationId xmlns:a16="http://schemas.microsoft.com/office/drawing/2014/main" id="{CEB367AF-7827-A502-68E2-A3BF4F9CD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518" y="1594470"/>
            <a:ext cx="5440106" cy="4534901"/>
          </a:xfrm>
          <a:prstGeom prst="rect">
            <a:avLst/>
          </a:prstGeom>
        </p:spPr>
      </p:pic>
    </p:spTree>
    <p:extLst>
      <p:ext uri="{BB962C8B-B14F-4D97-AF65-F5344CB8AC3E}">
        <p14:creationId xmlns:p14="http://schemas.microsoft.com/office/powerpoint/2010/main" val="362763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Regelverk</a:t>
            </a:r>
          </a:p>
        </p:txBody>
      </p:sp>
      <p:sp>
        <p:nvSpPr>
          <p:cNvPr id="3" name="Platshållare för innehåll 1"/>
          <p:cNvSpPr txBox="1">
            <a:spLocks/>
          </p:cNvSpPr>
          <p:nvPr/>
        </p:nvSpPr>
        <p:spPr>
          <a:xfrm>
            <a:off x="1981200" y="1600201"/>
            <a:ext cx="8229600" cy="4525963"/>
          </a:xfrm>
          <a:prstGeom prst="rect">
            <a:avLst/>
          </a:prstGeom>
        </p:spPr>
        <p:txBody>
          <a:bodyPr/>
          <a:lstStyle>
            <a:lvl1pPr marL="228600" indent="-228600" algn="l" rtl="0" eaLnBrk="0" fontAlgn="base" hangingPunct="0">
              <a:spcBef>
                <a:spcPts val="2000"/>
              </a:spcBef>
              <a:spcAft>
                <a:spcPct val="0"/>
              </a:spcAft>
              <a:buClr>
                <a:schemeClr val="accent1"/>
              </a:buClr>
              <a:buSzPct val="125000"/>
              <a:buFont typeface="Arial" panose="020B0604020202020204" pitchFamily="34" charset="0"/>
              <a:buChar char="•"/>
              <a:defRPr sz="2000" kern="1200">
                <a:solidFill>
                  <a:schemeClr val="tx1"/>
                </a:solidFill>
                <a:latin typeface="Georgia"/>
                <a:ea typeface="ＭＳ Ｐゴシック" charset="-128"/>
                <a:cs typeface="Georgia"/>
              </a:defRPr>
            </a:lvl1pPr>
            <a:lvl2pPr marL="457200" indent="-228600" algn="l" rtl="0" eaLnBrk="0" fontAlgn="base" hangingPunct="0">
              <a:spcBef>
                <a:spcPts val="600"/>
              </a:spcBef>
              <a:spcAft>
                <a:spcPct val="0"/>
              </a:spcAft>
              <a:buClr>
                <a:schemeClr val="accent1"/>
              </a:buClr>
              <a:buSzPct val="125000"/>
              <a:buFont typeface="Arial" panose="020B0604020202020204" pitchFamily="34" charset="0"/>
              <a:buChar char="•"/>
              <a:defRPr kern="1200">
                <a:solidFill>
                  <a:schemeClr val="tx1"/>
                </a:solidFill>
                <a:latin typeface="Georgia"/>
                <a:ea typeface="ＭＳ Ｐゴシック" charset="-128"/>
                <a:cs typeface="Georgia"/>
              </a:defRPr>
            </a:lvl2pPr>
            <a:lvl3pPr marL="685800" indent="-228600" algn="l" rtl="0" eaLnBrk="0" fontAlgn="base" hangingPunct="0">
              <a:spcBef>
                <a:spcPts val="600"/>
              </a:spcBef>
              <a:spcAft>
                <a:spcPct val="0"/>
              </a:spcAft>
              <a:buClr>
                <a:schemeClr val="accent1"/>
              </a:buClr>
              <a:buSzPct val="125000"/>
              <a:buFont typeface="Arial" panose="020B0604020202020204" pitchFamily="34" charset="0"/>
              <a:buChar char="•"/>
              <a:defRPr kern="1200">
                <a:solidFill>
                  <a:schemeClr val="tx1"/>
                </a:solidFill>
                <a:latin typeface="Georgia"/>
                <a:ea typeface="ＭＳ Ｐゴシック" charset="-128"/>
                <a:cs typeface="Georgia"/>
              </a:defRPr>
            </a:lvl3pPr>
            <a:lvl4pPr marL="914400" indent="-228600" algn="l" rtl="0" eaLnBrk="0" fontAlgn="base" hangingPunct="0">
              <a:spcBef>
                <a:spcPts val="600"/>
              </a:spcBef>
              <a:spcAft>
                <a:spcPct val="0"/>
              </a:spcAft>
              <a:buClr>
                <a:schemeClr val="accent1"/>
              </a:buClr>
              <a:buSzPct val="125000"/>
              <a:buFont typeface="Arial" panose="020B0604020202020204" pitchFamily="34" charset="0"/>
              <a:buChar char="•"/>
              <a:defRPr kern="1200">
                <a:solidFill>
                  <a:schemeClr val="tx1"/>
                </a:solidFill>
                <a:latin typeface="Georgia"/>
                <a:ea typeface="ＭＳ Ｐゴシック" charset="-128"/>
                <a:cs typeface="Georgia"/>
              </a:defRPr>
            </a:lvl4pPr>
            <a:lvl5pPr marL="1143000" indent="-228600" algn="l" rtl="0" eaLnBrk="0" fontAlgn="base" hangingPunct="0">
              <a:spcBef>
                <a:spcPts val="600"/>
              </a:spcBef>
              <a:spcAft>
                <a:spcPct val="0"/>
              </a:spcAft>
              <a:buClr>
                <a:schemeClr val="accent1"/>
              </a:buClr>
              <a:buSzPct val="125000"/>
              <a:buFont typeface="Arial" panose="020B0604020202020204" pitchFamily="34" charset="0"/>
              <a:buChar char="•"/>
              <a:defRPr kern="1200">
                <a:solidFill>
                  <a:schemeClr val="tx1"/>
                </a:solidFill>
                <a:latin typeface="Georgia"/>
                <a:ea typeface="ＭＳ Ｐゴシック" charset="-128"/>
                <a:cs typeface="Georgi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2925" indent="-449263">
              <a:buClr>
                <a:schemeClr val="accent2"/>
              </a:buClr>
              <a:buFont typeface="Wingdings" panose="05000000000000000000" pitchFamily="2" charset="2"/>
              <a:buChar char="§"/>
            </a:pPr>
            <a:r>
              <a:rPr lang="sv-SE" sz="2400">
                <a:latin typeface="+mj-lt"/>
              </a:rPr>
              <a:t>Arbetsmiljölagen</a:t>
            </a:r>
          </a:p>
          <a:p>
            <a:pPr marL="542925" indent="-449263">
              <a:buClr>
                <a:schemeClr val="accent2"/>
              </a:buClr>
              <a:buFont typeface="Wingdings" panose="05000000000000000000" pitchFamily="2" charset="2"/>
              <a:buChar char="§"/>
            </a:pPr>
            <a:r>
              <a:rPr lang="sv-SE" sz="2400">
                <a:latin typeface="+mj-lt"/>
              </a:rPr>
              <a:t>Arbetsmiljöförordningen</a:t>
            </a:r>
          </a:p>
          <a:p>
            <a:pPr marL="542925" indent="-449263">
              <a:buClr>
                <a:schemeClr val="accent2"/>
              </a:buClr>
              <a:buFont typeface="Wingdings" panose="05000000000000000000" pitchFamily="2" charset="2"/>
              <a:buChar char="§"/>
            </a:pPr>
            <a:r>
              <a:rPr lang="sv-SE" sz="2400">
                <a:latin typeface="+mj-lt"/>
              </a:rPr>
              <a:t>Arbetsmiljöverkets föreskrifter (AFS):</a:t>
            </a:r>
          </a:p>
          <a:p>
            <a:pPr marL="806450" indent="-268288" defTabSz="1076325">
              <a:buClr>
                <a:schemeClr val="accent2"/>
              </a:buClr>
              <a:buFontTx/>
              <a:buChar char="-"/>
            </a:pPr>
            <a:r>
              <a:rPr lang="sv-SE" sz="2400">
                <a:latin typeface="+mj-lt"/>
              </a:rPr>
              <a:t>Systematiskt arbetsmiljöarbete</a:t>
            </a:r>
          </a:p>
          <a:p>
            <a:pPr marL="806450" indent="-268288" defTabSz="1076325">
              <a:buClr>
                <a:schemeClr val="accent2"/>
              </a:buClr>
              <a:buFontTx/>
              <a:buChar char="-"/>
            </a:pPr>
            <a:r>
              <a:rPr lang="sv-SE" sz="2400">
                <a:latin typeface="+mj-lt"/>
              </a:rPr>
              <a:t>Organisatorisk och social arbetsmiljö</a:t>
            </a:r>
          </a:p>
        </p:txBody>
      </p:sp>
      <p:pic>
        <p:nvPicPr>
          <p:cNvPr id="4" name="Picture 2" descr="http://butik.byggtjanst.se/Images/657910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4081">
            <a:off x="8361254" y="2241868"/>
            <a:ext cx="1556439" cy="2230898"/>
          </a:xfrm>
          <a:prstGeom prst="rect">
            <a:avLst/>
          </a:prstGeom>
          <a:noFill/>
          <a:effectLst>
            <a:outerShdw blurRad="139700" dist="38100" dir="2700000" sx="103000" sy="103000" algn="tl" rotWithShape="0">
              <a:prstClr val="black">
                <a:alpha val="2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7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194489" y="1828426"/>
            <a:ext cx="3670389" cy="3670389"/>
            <a:chOff x="2555775" y="1412775"/>
            <a:chExt cx="3670389" cy="3670389"/>
          </a:xfrm>
        </p:grpSpPr>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5" y="1412775"/>
              <a:ext cx="3670389" cy="3670389"/>
            </a:xfrm>
            <a:prstGeom prst="rect">
              <a:avLst/>
            </a:prstGeom>
          </p:spPr>
        </p:pic>
        <p:sp>
          <p:nvSpPr>
            <p:cNvPr id="6" name="textruta 5"/>
            <p:cNvSpPr txBox="1"/>
            <p:nvPr/>
          </p:nvSpPr>
          <p:spPr>
            <a:xfrm>
              <a:off x="3238842" y="2593120"/>
              <a:ext cx="2304256" cy="1138773"/>
            </a:xfrm>
            <a:prstGeom prst="rect">
              <a:avLst/>
            </a:prstGeom>
            <a:noFill/>
          </p:spPr>
          <p:txBody>
            <a:bodyPr wrap="square" rtlCol="0">
              <a:spAutoFit/>
            </a:bodyPr>
            <a:lstStyle/>
            <a:p>
              <a:pPr algn="ctr"/>
              <a:r>
                <a:rPr lang="sv-SE" sz="1700" b="1"/>
                <a:t>Fysiska, psykologiska </a:t>
              </a:r>
              <a:br>
                <a:rPr lang="sv-SE" sz="1700" b="1"/>
              </a:br>
              <a:r>
                <a:rPr lang="sv-SE" sz="1700" b="1"/>
                <a:t>och sociala arbetsförhållanden</a:t>
              </a:r>
            </a:p>
          </p:txBody>
        </p:sp>
        <p:sp>
          <p:nvSpPr>
            <p:cNvPr id="7" name="Rektangel 6"/>
            <p:cNvSpPr/>
            <p:nvPr/>
          </p:nvSpPr>
          <p:spPr>
            <a:xfrm rot="3427740">
              <a:off x="2417527" y="3685877"/>
              <a:ext cx="1974527" cy="609385"/>
            </a:xfrm>
            <a:prstGeom prst="rect">
              <a:avLst/>
            </a:prstGeom>
            <a:noFill/>
          </p:spPr>
          <p:txBody>
            <a:bodyPr spcFirstLastPara="1" wrap="none" lIns="91440" tIns="45720" rIns="91440" bIns="45720" numCol="1">
              <a:prstTxWarp prst="textArchDown">
                <a:avLst>
                  <a:gd name="adj" fmla="val 20505643"/>
                </a:avLst>
              </a:prstTxWarp>
              <a:spAutoFit/>
            </a:bodyPr>
            <a:lstStyle/>
            <a:p>
              <a:pPr algn="ctr"/>
              <a:r>
                <a:rPr lang="sv-SE" b="1">
                  <a:solidFill>
                    <a:schemeClr val="bg1"/>
                  </a:solidFill>
                </a:rPr>
                <a:t>kontroll</a:t>
              </a:r>
            </a:p>
          </p:txBody>
        </p:sp>
        <p:sp>
          <p:nvSpPr>
            <p:cNvPr id="9" name="Rektangel 8"/>
            <p:cNvSpPr/>
            <p:nvPr/>
          </p:nvSpPr>
          <p:spPr>
            <a:xfrm rot="3034703">
              <a:off x="4632462" y="2273965"/>
              <a:ext cx="1551133" cy="503844"/>
            </a:xfrm>
            <a:prstGeom prst="rect">
              <a:avLst/>
            </a:prstGeom>
            <a:noFill/>
            <a:ln>
              <a:noFill/>
            </a:ln>
          </p:spPr>
          <p:txBody>
            <a:bodyPr spcFirstLastPara="1" wrap="none" lIns="91440" tIns="45720" rIns="91440" bIns="45720" numCol="1">
              <a:prstTxWarp prst="textArchUp">
                <a:avLst>
                  <a:gd name="adj" fmla="val 11633916"/>
                </a:avLst>
              </a:prstTxWarp>
              <a:spAutoFit/>
            </a:bodyPr>
            <a:lstStyle/>
            <a:p>
              <a:pPr algn="ctr"/>
              <a:r>
                <a:rPr lang="sv-SE" b="1">
                  <a:solidFill>
                    <a:schemeClr val="bg1"/>
                  </a:solidFill>
                </a:rPr>
                <a:t>riskbedömning</a:t>
              </a:r>
            </a:p>
          </p:txBody>
        </p:sp>
        <p:sp>
          <p:nvSpPr>
            <p:cNvPr id="10" name="Rektangel 9"/>
            <p:cNvSpPr/>
            <p:nvPr/>
          </p:nvSpPr>
          <p:spPr>
            <a:xfrm rot="19292793">
              <a:off x="2989849" y="2001762"/>
              <a:ext cx="1368152" cy="483666"/>
            </a:xfrm>
            <a:prstGeom prst="rect">
              <a:avLst/>
            </a:prstGeom>
            <a:noFill/>
          </p:spPr>
          <p:txBody>
            <a:bodyPr spcFirstLastPara="1" wrap="none" lIns="91440" tIns="45720" rIns="91440" bIns="45720" numCol="1">
              <a:prstTxWarp prst="textArchUp">
                <a:avLst>
                  <a:gd name="adj" fmla="val 11633916"/>
                </a:avLst>
              </a:prstTxWarp>
              <a:spAutoFit/>
            </a:bodyPr>
            <a:lstStyle/>
            <a:p>
              <a:pPr algn="ctr"/>
              <a:r>
                <a:rPr lang="sv-SE" b="1">
                  <a:solidFill>
                    <a:schemeClr val="bg1"/>
                  </a:solidFill>
                </a:rPr>
                <a:t>undersökning</a:t>
              </a:r>
            </a:p>
          </p:txBody>
        </p:sp>
        <p:sp>
          <p:nvSpPr>
            <p:cNvPr id="12" name="Rektangel 11"/>
            <p:cNvSpPr/>
            <p:nvPr/>
          </p:nvSpPr>
          <p:spPr>
            <a:xfrm rot="19448195">
              <a:off x="4283299" y="3837110"/>
              <a:ext cx="1584754" cy="760461"/>
            </a:xfrm>
            <a:prstGeom prst="rect">
              <a:avLst/>
            </a:prstGeom>
            <a:noFill/>
          </p:spPr>
          <p:txBody>
            <a:bodyPr spcFirstLastPara="1" wrap="none" lIns="91440" tIns="45720" rIns="91440" bIns="45720" numCol="1">
              <a:prstTxWarp prst="textArchDown">
                <a:avLst>
                  <a:gd name="adj" fmla="val 226065"/>
                </a:avLst>
              </a:prstTxWarp>
              <a:spAutoFit/>
            </a:bodyPr>
            <a:lstStyle/>
            <a:p>
              <a:pPr algn="ctr"/>
              <a:r>
                <a:rPr lang="sv-SE" b="1">
                  <a:solidFill>
                    <a:schemeClr val="bg1"/>
                  </a:solidFill>
                </a:rPr>
                <a:t>åtgärder</a:t>
              </a:r>
            </a:p>
          </p:txBody>
        </p:sp>
      </p:grpSp>
      <p:sp>
        <p:nvSpPr>
          <p:cNvPr id="16" name="Rubrik 15">
            <a:extLst>
              <a:ext uri="{FF2B5EF4-FFF2-40B4-BE49-F238E27FC236}">
                <a16:creationId xmlns:a16="http://schemas.microsoft.com/office/drawing/2014/main" id="{98C28369-5821-4F88-AE60-4FA73B4071C1}"/>
              </a:ext>
            </a:extLst>
          </p:cNvPr>
          <p:cNvSpPr>
            <a:spLocks noGrp="1"/>
          </p:cNvSpPr>
          <p:nvPr>
            <p:ph type="title"/>
          </p:nvPr>
        </p:nvSpPr>
        <p:spPr/>
        <p:txBody>
          <a:bodyPr/>
          <a:lstStyle/>
          <a:p>
            <a:r>
              <a:rPr lang="sv-SE" altLang="sv-SE" sz="3500"/>
              <a:t>Systematiskt arbetsmiljöarbete, </a:t>
            </a:r>
            <a:r>
              <a:rPr lang="sv-SE" altLang="sv-SE" sz="3500">
                <a:hlinkClick r:id="rId4"/>
              </a:rPr>
              <a:t>SAM</a:t>
            </a:r>
            <a:endParaRPr lang="sv-SE" sz="3500"/>
          </a:p>
        </p:txBody>
      </p:sp>
    </p:spTree>
    <p:extLst>
      <p:ext uri="{BB962C8B-B14F-4D97-AF65-F5344CB8AC3E}">
        <p14:creationId xmlns:p14="http://schemas.microsoft.com/office/powerpoint/2010/main" val="262493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Person på arbetet">
            <a:extLst>
              <a:ext uri="{FF2B5EF4-FFF2-40B4-BE49-F238E27FC236}">
                <a16:creationId xmlns:a16="http://schemas.microsoft.com/office/drawing/2014/main" id="{AF8044E3-BA36-2323-2096-C86951156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916"/>
            <a:ext cx="12192000" cy="8123832"/>
          </a:xfrm>
          <a:prstGeom prst="rect">
            <a:avLst/>
          </a:prstGeom>
        </p:spPr>
      </p:pic>
      <p:sp>
        <p:nvSpPr>
          <p:cNvPr id="12" name="Rubrik 4">
            <a:extLst>
              <a:ext uri="{FF2B5EF4-FFF2-40B4-BE49-F238E27FC236}">
                <a16:creationId xmlns:a16="http://schemas.microsoft.com/office/drawing/2014/main" id="{8EB7318D-09A7-CC02-FC45-B8650D2B3ABC}"/>
              </a:ext>
            </a:extLst>
          </p:cNvPr>
          <p:cNvSpPr>
            <a:spLocks noGrp="1"/>
          </p:cNvSpPr>
          <p:nvPr>
            <p:ph type="title"/>
          </p:nvPr>
        </p:nvSpPr>
        <p:spPr>
          <a:xfrm>
            <a:off x="1259485" y="2103547"/>
            <a:ext cx="3336792" cy="648000"/>
          </a:xfrm>
          <a:solidFill>
            <a:schemeClr val="bg2">
              <a:alpha val="92000"/>
            </a:schemeClr>
          </a:solidFill>
        </p:spPr>
        <p:txBody>
          <a:bodyPr/>
          <a:lstStyle/>
          <a:p>
            <a:r>
              <a:rPr lang="sv-SE" dirty="0"/>
              <a:t>Undersöka</a:t>
            </a:r>
          </a:p>
        </p:txBody>
      </p:sp>
      <p:sp>
        <p:nvSpPr>
          <p:cNvPr id="13" name="Rektangel 12">
            <a:extLst>
              <a:ext uri="{FF2B5EF4-FFF2-40B4-BE49-F238E27FC236}">
                <a16:creationId xmlns:a16="http://schemas.microsoft.com/office/drawing/2014/main" id="{EE52FCEB-9890-56C6-DE9D-56A8F4BBA9FA}"/>
              </a:ext>
            </a:extLst>
          </p:cNvPr>
          <p:cNvSpPr/>
          <p:nvPr/>
        </p:nvSpPr>
        <p:spPr>
          <a:xfrm>
            <a:off x="1259485" y="2937409"/>
            <a:ext cx="5562100" cy="2646095"/>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innehåll 2">
            <a:extLst>
              <a:ext uri="{FF2B5EF4-FFF2-40B4-BE49-F238E27FC236}">
                <a16:creationId xmlns:a16="http://schemas.microsoft.com/office/drawing/2014/main" id="{1662B7C2-B078-28B7-8BEE-A7BC18A4CCE5}"/>
              </a:ext>
            </a:extLst>
          </p:cNvPr>
          <p:cNvSpPr>
            <a:spLocks noGrp="1"/>
          </p:cNvSpPr>
          <p:nvPr>
            <p:ph idx="1"/>
          </p:nvPr>
        </p:nvSpPr>
        <p:spPr>
          <a:xfrm>
            <a:off x="1437509" y="3126124"/>
            <a:ext cx="9504000" cy="4680000"/>
          </a:xfrm>
        </p:spPr>
        <p:txBody>
          <a:bodyPr/>
          <a:lstStyle/>
          <a:p>
            <a:pPr marL="0" indent="0">
              <a:buNone/>
            </a:pPr>
            <a:r>
              <a:rPr lang="sv-SE" dirty="0"/>
              <a:t>Skyddsronder för att inventera:</a:t>
            </a:r>
          </a:p>
          <a:p>
            <a:pPr marL="355600" lvl="8" indent="-355600">
              <a:buClr>
                <a:schemeClr val="accent2"/>
              </a:buClr>
              <a:buFont typeface="Wingdings" panose="05000000000000000000" pitchFamily="2" charset="2"/>
              <a:buChar char="§"/>
            </a:pPr>
            <a:r>
              <a:rPr lang="sv-SE" sz="2300" dirty="0"/>
              <a:t>Ergonomi</a:t>
            </a:r>
          </a:p>
          <a:p>
            <a:pPr marL="355600" lvl="8" indent="-355600">
              <a:buClr>
                <a:schemeClr val="accent2"/>
              </a:buClr>
              <a:buFont typeface="Wingdings" panose="05000000000000000000" pitchFamily="2" charset="2"/>
              <a:buChar char="§"/>
            </a:pPr>
            <a:r>
              <a:rPr lang="sv-SE" sz="2300" dirty="0"/>
              <a:t>Brandrisk</a:t>
            </a:r>
          </a:p>
          <a:p>
            <a:pPr marL="355600" lvl="8" indent="-355600">
              <a:buClr>
                <a:schemeClr val="accent2"/>
              </a:buClr>
              <a:buFont typeface="Wingdings" panose="05000000000000000000" pitchFamily="2" charset="2"/>
              <a:buChar char="§"/>
            </a:pPr>
            <a:r>
              <a:rPr lang="sv-SE" sz="2300" dirty="0"/>
              <a:t>Kemikalier</a:t>
            </a:r>
          </a:p>
          <a:p>
            <a:pPr marL="355600" lvl="8" indent="-355600">
              <a:buClr>
                <a:schemeClr val="accent2"/>
              </a:buClr>
              <a:buFont typeface="Wingdings" panose="05000000000000000000" pitchFamily="2" charset="2"/>
              <a:buChar char="§"/>
            </a:pPr>
            <a:r>
              <a:rPr lang="sv-SE" sz="2300" dirty="0"/>
              <a:t>Stress</a:t>
            </a:r>
          </a:p>
          <a:p>
            <a:pPr marL="355600" lvl="8" indent="-355600">
              <a:buClr>
                <a:schemeClr val="accent2"/>
              </a:buClr>
              <a:buFont typeface="Wingdings" panose="05000000000000000000" pitchFamily="2" charset="2"/>
              <a:buChar char="§"/>
            </a:pPr>
            <a:r>
              <a:rPr lang="sv-SE" sz="2300" dirty="0"/>
              <a:t>Organisatoriska och sociala faktorer</a:t>
            </a:r>
          </a:p>
          <a:p>
            <a:pPr marL="0" indent="0">
              <a:buNone/>
            </a:pPr>
            <a:endParaRPr lang="sv-SE" dirty="0"/>
          </a:p>
        </p:txBody>
      </p:sp>
    </p:spTree>
    <p:extLst>
      <p:ext uri="{BB962C8B-B14F-4D97-AF65-F5344CB8AC3E}">
        <p14:creationId xmlns:p14="http://schemas.microsoft.com/office/powerpoint/2010/main" val="2931423340"/>
      </p:ext>
    </p:extLst>
  </p:cSld>
  <p:clrMapOvr>
    <a:masterClrMapping/>
  </p:clrMapOvr>
</p:sld>
</file>

<file path=ppt/theme/theme1.xml><?xml version="1.0" encoding="utf-8"?>
<a:theme xmlns:a="http://schemas.openxmlformats.org/drawingml/2006/main" name="Office-tema">
  <a:themeElements>
    <a:clrScheme name="Naturvetarna">
      <a:dk1>
        <a:sysClr val="windowText" lastClr="000000"/>
      </a:dk1>
      <a:lt1>
        <a:sysClr val="window" lastClr="FFFFFF"/>
      </a:lt1>
      <a:dk2>
        <a:srgbClr val="44546A"/>
      </a:dk2>
      <a:lt2>
        <a:srgbClr val="E7E6E6"/>
      </a:lt2>
      <a:accent1>
        <a:srgbClr val="A1D884"/>
      </a:accent1>
      <a:accent2>
        <a:srgbClr val="00639C"/>
      </a:accent2>
      <a:accent3>
        <a:srgbClr val="7CD0DD"/>
      </a:accent3>
      <a:accent4>
        <a:srgbClr val="9C5FA7"/>
      </a:accent4>
      <a:accent5>
        <a:srgbClr val="F5EA60"/>
      </a:accent5>
      <a:accent6>
        <a:srgbClr val="7F7F7F"/>
      </a:accent6>
      <a:hlink>
        <a:srgbClr val="0563C1"/>
      </a:hlink>
      <a:folHlink>
        <a:srgbClr val="954F72"/>
      </a:folHlink>
    </a:clrScheme>
    <a:fontScheme name="Naturvetar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tarna - 2021.potx" id="{CEF85E55-E008-4E0A-812B-B3D8ADE8BBA9}" vid="{16B23794-CAC6-457D-8FFC-31DE67885E3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Naturvetarna - 2021</Template>
  <TotalTime>227</TotalTime>
  <Words>2210</Words>
  <Application>Microsoft Office PowerPoint</Application>
  <PresentationFormat>Widescreen</PresentationFormat>
  <Paragraphs>303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Office-tema</vt:lpstr>
      <vt:lpstr>PowerPoint Presentation</vt:lpstr>
      <vt:lpstr>Vad ska vi prata om?</vt:lpstr>
      <vt:lpstr>Arbetsmiljöfrågor är komplexa</vt:lpstr>
      <vt:lpstr>Vad innefattar begreppet arbetsmiljö?</vt:lpstr>
      <vt:lpstr>Vem gör vad i arbetsmiljön?</vt:lpstr>
      <vt:lpstr>Lagar &amp; regler inom arbetsmiljöområdet</vt:lpstr>
      <vt:lpstr>Regelverk</vt:lpstr>
      <vt:lpstr>Systematiskt arbetsmiljöarbete, SAM</vt:lpstr>
      <vt:lpstr>Undersöka</vt:lpstr>
      <vt:lpstr>OSA– ett arbetsmiljöstöd</vt:lpstr>
      <vt:lpstr>Exempel på kränkande särbehandling</vt:lpstr>
      <vt:lpstr>Kränkande särbehandling</vt:lpstr>
      <vt:lpstr>Kränkande särbehandling</vt:lpstr>
      <vt:lpstr>Friskfaktorer, förebyggande</vt:lpstr>
      <vt:lpstr>Jag har ingen chans</vt:lpstr>
      <vt:lpstr>Summering</vt:lpstr>
      <vt:lpstr>Följ oss i sociala medier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Katarina Bengtsson</dc:creator>
  <cp:lastModifiedBy>Katarina Bengtsson</cp:lastModifiedBy>
  <cp:revision>2</cp:revision>
  <dcterms:created xsi:type="dcterms:W3CDTF">2024-03-11T10:02:41Z</dcterms:created>
  <dcterms:modified xsi:type="dcterms:W3CDTF">2024-03-14T09:06:51Z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f25fce-3df9-4e93-b81e-ac6561f5abaf_Enabled">
    <vt:lpwstr>true</vt:lpwstr>
  </property>
  <property fmtid="{D5CDD505-2E9C-101B-9397-08002B2CF9AE}" pid="3" name="MSIP_Label_cef25fce-3df9-4e93-b81e-ac6561f5abaf_SetDate">
    <vt:lpwstr>2024-03-11T10:46:51Z</vt:lpwstr>
  </property>
  <property fmtid="{D5CDD505-2E9C-101B-9397-08002B2CF9AE}" pid="4" name="MSIP_Label_cef25fce-3df9-4e93-b81e-ac6561f5abaf_Method">
    <vt:lpwstr>Standard</vt:lpwstr>
  </property>
  <property fmtid="{D5CDD505-2E9C-101B-9397-08002B2CF9AE}" pid="5" name="MSIP_Label_cef25fce-3df9-4e93-b81e-ac6561f5abaf_Name">
    <vt:lpwstr>cef25fce-3df9-4e93-b81e-ac6561f5abaf</vt:lpwstr>
  </property>
  <property fmtid="{D5CDD505-2E9C-101B-9397-08002B2CF9AE}" pid="6" name="MSIP_Label_cef25fce-3df9-4e93-b81e-ac6561f5abaf_SiteId">
    <vt:lpwstr>90d6e386-6008-41b9-ba84-33a13d8cbfb5</vt:lpwstr>
  </property>
  <property fmtid="{D5CDD505-2E9C-101B-9397-08002B2CF9AE}" pid="7" name="MSIP_Label_cef25fce-3df9-4e93-b81e-ac6561f5abaf_ActionId">
    <vt:lpwstr>2a54b93d-a305-4270-9889-1fcf5ecea3a1</vt:lpwstr>
  </property>
  <property fmtid="{D5CDD505-2E9C-101B-9397-08002B2CF9AE}" pid="8" name="MSIP_Label_cef25fce-3df9-4e93-b81e-ac6561f5abaf_ContentBits">
    <vt:lpwstr>0</vt:lpwstr>
  </property>
</Properties>
</file>